
<file path=[Content_Types].xml><?xml version="1.0" encoding="utf-8"?>
<Types xmlns="http://schemas.openxmlformats.org/package/2006/content-types">
  <Default Extension="png" ContentType="image/png"/>
  <Default Extension="bin" ContentType="application/vnd.openxmlformats-officedocument.oleObject"/>
  <Default Extension="xlsm" ContentType="application/vnd.ms-excel.sheet.macroEnabled.12"/>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tags/tag2.xml" ContentType="application/vnd.openxmlformats-officedocument.presentationml.tags+xml"/>
  <Override PartName="/ppt/notesSlides/notesSlide23.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5.xml" ContentType="application/vnd.openxmlformats-officedocument.drawingml.chart+xml"/>
  <Override PartName="/ppt/notesSlides/notesSlide36.xml" ContentType="application/vnd.openxmlformats-officedocument.presentationml.notesSl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9.xml" ContentType="application/vnd.openxmlformats-officedocument.presentationml.notesSlide+xml"/>
  <Override PartName="/ppt/charts/chart8.xml" ContentType="application/vnd.openxmlformats-officedocument.drawingml.chart+xml"/>
  <Override PartName="/ppt/notesSlides/notesSlide40.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1.xml" ContentType="application/vnd.openxmlformats-officedocument.drawingml.chart+xml"/>
  <Override PartName="/ppt/notesSlides/notesSlide43.xml" ContentType="application/vnd.openxmlformats-officedocument.presentationml.notesSlide+xml"/>
  <Override PartName="/ppt/charts/chart12.xml" ContentType="application/vnd.openxmlformats-officedocument.drawingml.chart+xml"/>
  <Override PartName="/ppt/notesSlides/notesSlide44.xml" ContentType="application/vnd.openxmlformats-officedocument.presentationml.notesSlide+xml"/>
  <Override PartName="/ppt/charts/chart13.xml" ContentType="application/vnd.openxmlformats-officedocument.drawingml.chart+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16.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17.xml" ContentType="application/vnd.openxmlformats-officedocument.drawingml.chart+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18.xml" ContentType="application/vnd.openxmlformats-officedocument.drawingml.chart+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19.xml" ContentType="application/vnd.openxmlformats-officedocument.drawingml.chart+xml"/>
  <Override PartName="/ppt/notesSlides/notesSlide68.xml" ContentType="application/vnd.openxmlformats-officedocument.presentationml.notesSlide+xml"/>
  <Override PartName="/ppt/charts/chart20.xml" ContentType="application/vnd.openxmlformats-officedocument.drawingml.chart+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8"/>
  </p:notesMasterIdLst>
  <p:handoutMasterIdLst>
    <p:handoutMasterId r:id="rId119"/>
  </p:handoutMasterIdLst>
  <p:sldIdLst>
    <p:sldId id="390" r:id="rId2"/>
    <p:sldId id="391" r:id="rId3"/>
    <p:sldId id="392" r:id="rId4"/>
    <p:sldId id="257" r:id="rId5"/>
    <p:sldId id="338" r:id="rId6"/>
    <p:sldId id="381" r:id="rId7"/>
    <p:sldId id="286" r:id="rId8"/>
    <p:sldId id="305" r:id="rId9"/>
    <p:sldId id="339" r:id="rId10"/>
    <p:sldId id="340" r:id="rId11"/>
    <p:sldId id="341" r:id="rId12"/>
    <p:sldId id="342" r:id="rId13"/>
    <p:sldId id="343" r:id="rId14"/>
    <p:sldId id="291" r:id="rId15"/>
    <p:sldId id="292" r:id="rId16"/>
    <p:sldId id="350" r:id="rId17"/>
    <p:sldId id="348" r:id="rId18"/>
    <p:sldId id="349" r:id="rId19"/>
    <p:sldId id="345" r:id="rId20"/>
    <p:sldId id="347" r:id="rId21"/>
    <p:sldId id="346" r:id="rId22"/>
    <p:sldId id="351" r:id="rId23"/>
    <p:sldId id="353" r:id="rId24"/>
    <p:sldId id="354" r:id="rId25"/>
    <p:sldId id="355" r:id="rId26"/>
    <p:sldId id="356" r:id="rId27"/>
    <p:sldId id="357" r:id="rId28"/>
    <p:sldId id="358" r:id="rId29"/>
    <p:sldId id="359" r:id="rId30"/>
    <p:sldId id="360" r:id="rId31"/>
    <p:sldId id="361" r:id="rId32"/>
    <p:sldId id="364" r:id="rId33"/>
    <p:sldId id="365" r:id="rId34"/>
    <p:sldId id="366" r:id="rId35"/>
    <p:sldId id="367" r:id="rId36"/>
    <p:sldId id="368" r:id="rId37"/>
    <p:sldId id="369" r:id="rId38"/>
    <p:sldId id="306" r:id="rId39"/>
    <p:sldId id="295" r:id="rId40"/>
    <p:sldId id="298" r:id="rId41"/>
    <p:sldId id="299" r:id="rId42"/>
    <p:sldId id="300" r:id="rId43"/>
    <p:sldId id="301" r:id="rId44"/>
    <p:sldId id="458" r:id="rId45"/>
    <p:sldId id="459" r:id="rId46"/>
    <p:sldId id="389" r:id="rId47"/>
    <p:sldId id="336" r:id="rId48"/>
    <p:sldId id="337" r:id="rId49"/>
    <p:sldId id="378" r:id="rId50"/>
    <p:sldId id="382" r:id="rId51"/>
    <p:sldId id="460" r:id="rId52"/>
    <p:sldId id="377" r:id="rId53"/>
    <p:sldId id="384" r:id="rId54"/>
    <p:sldId id="461" r:id="rId55"/>
    <p:sldId id="462" r:id="rId56"/>
    <p:sldId id="385" r:id="rId57"/>
    <p:sldId id="386" r:id="rId58"/>
    <p:sldId id="380" r:id="rId59"/>
    <p:sldId id="387" r:id="rId60"/>
    <p:sldId id="388" r:id="rId61"/>
    <p:sldId id="456" r:id="rId62"/>
    <p:sldId id="394" r:id="rId63"/>
    <p:sldId id="393" r:id="rId64"/>
    <p:sldId id="395" r:id="rId65"/>
    <p:sldId id="396" r:id="rId66"/>
    <p:sldId id="406" r:id="rId67"/>
    <p:sldId id="397" r:id="rId68"/>
    <p:sldId id="398" r:id="rId69"/>
    <p:sldId id="399" r:id="rId70"/>
    <p:sldId id="400" r:id="rId71"/>
    <p:sldId id="401" r:id="rId72"/>
    <p:sldId id="402" r:id="rId73"/>
    <p:sldId id="403" r:id="rId74"/>
    <p:sldId id="405" r:id="rId75"/>
    <p:sldId id="407" r:id="rId76"/>
    <p:sldId id="457" r:id="rId77"/>
    <p:sldId id="408" r:id="rId78"/>
    <p:sldId id="424" r:id="rId79"/>
    <p:sldId id="425" r:id="rId80"/>
    <p:sldId id="455" r:id="rId81"/>
    <p:sldId id="426" r:id="rId82"/>
    <p:sldId id="427" r:id="rId83"/>
    <p:sldId id="428" r:id="rId84"/>
    <p:sldId id="429" r:id="rId85"/>
    <p:sldId id="430" r:id="rId86"/>
    <p:sldId id="431" r:id="rId87"/>
    <p:sldId id="432" r:id="rId88"/>
    <p:sldId id="433" r:id="rId89"/>
    <p:sldId id="434" r:id="rId90"/>
    <p:sldId id="435" r:id="rId91"/>
    <p:sldId id="436" r:id="rId92"/>
    <p:sldId id="437" r:id="rId93"/>
    <p:sldId id="438" r:id="rId94"/>
    <p:sldId id="442" r:id="rId95"/>
    <p:sldId id="443" r:id="rId96"/>
    <p:sldId id="445" r:id="rId97"/>
    <p:sldId id="446" r:id="rId98"/>
    <p:sldId id="447" r:id="rId99"/>
    <p:sldId id="448" r:id="rId100"/>
    <p:sldId id="449" r:id="rId101"/>
    <p:sldId id="450" r:id="rId102"/>
    <p:sldId id="451" r:id="rId103"/>
    <p:sldId id="452" r:id="rId104"/>
    <p:sldId id="453" r:id="rId105"/>
    <p:sldId id="454" r:id="rId106"/>
    <p:sldId id="410" r:id="rId107"/>
    <p:sldId id="414" r:id="rId108"/>
    <p:sldId id="413" r:id="rId109"/>
    <p:sldId id="412" r:id="rId110"/>
    <p:sldId id="415" r:id="rId111"/>
    <p:sldId id="416" r:id="rId112"/>
    <p:sldId id="419" r:id="rId113"/>
    <p:sldId id="420" r:id="rId114"/>
    <p:sldId id="421" r:id="rId115"/>
    <p:sldId id="422" r:id="rId116"/>
    <p:sldId id="411" r:id="rId1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hiddenSlides="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60"/>
    <p:restoredTop sz="66617" autoAdjust="0"/>
  </p:normalViewPr>
  <p:slideViewPr>
    <p:cSldViewPr snapToGrid="0" snapToObjects="1">
      <p:cViewPr varScale="1">
        <p:scale>
          <a:sx n="48" d="100"/>
          <a:sy n="48" d="100"/>
        </p:scale>
        <p:origin x="188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Macintosh%20HD:Users:jcohen:Documents:tabel%20tbv%20presentatie%20dusseldorf.xlsx" TargetMode="Externa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14.xml.rels><?xml version="1.0" encoding="UTF-8" standalone="yes"?>
<Relationships xmlns="http://schemas.openxmlformats.org/package/2006/relationships"><Relationship Id="rId1" Type="http://schemas.openxmlformats.org/officeDocument/2006/relationships/oleObject" Target="Macintosh%20HD:Users:jcohen:Documents:ELD4:euth%20en%20PC.xlsx" TargetMode="External"/></Relationships>
</file>

<file path=ppt/charts/_rels/chart15.xml.rels><?xml version="1.0" encoding="UTF-8" standalone="yes"?>
<Relationships xmlns="http://schemas.openxmlformats.org/package/2006/relationships"><Relationship Id="rId3" Type="http://schemas.openxmlformats.org/officeDocument/2006/relationships/oleObject" Target="file:///C:\Users\kenne\Dropbox\ZRLA\__ICEL\presentation%20ICEL%20Chambaere.xlsx" TargetMode="External"/><Relationship Id="rId2" Type="http://schemas.microsoft.com/office/2011/relationships/chartColorStyle" Target="colors3.xml"/><Relationship Id="rId1" Type="http://schemas.microsoft.com/office/2011/relationships/chartStyle" Target="style3.xml"/></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7.xml.rels><?xml version="1.0" encoding="UTF-8" standalone="yes"?>
<Relationships xmlns="http://schemas.openxmlformats.org/package/2006/relationships"><Relationship Id="rId1" Type="http://schemas.openxmlformats.org/officeDocument/2006/relationships/oleObject" Target="file:///C:\Users\Robrecht\Dropbox\Artikel%203%20-%20indicatoren%20kanker\Table%202-3%20-%20all%20cancer%20indicators.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MijnDocumenten\Congressen_voordrachten\EAPC2012\Figuren_an.xls"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Macintosh%20HD:Users:jcohen:Documents:figures%20POD%20Montreal.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0.xml.rels><?xml version="1.0" encoding="UTF-8" standalone="yes"?>
<Relationships xmlns="http://schemas.openxmlformats.org/package/2006/relationships"><Relationship Id="rId1" Type="http://schemas.openxmlformats.org/officeDocument/2006/relationships/oleObject" Target="Macintosh%20HD:Users:jcohen:Documents:figure%20ppt%20Melbourne.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Macro-Enabled_Worksheet2.xlsm"/></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Macro-Enabled_Worksheet3.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6.xml.rels><?xml version="1.0" encoding="UTF-8" standalone="yes"?>
<Relationships xmlns="http://schemas.openxmlformats.org/package/2006/relationships"><Relationship Id="rId3" Type="http://schemas.openxmlformats.org/officeDocument/2006/relationships/oleObject" Target="Workbook2" TargetMode="External"/><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image" Target="../media/image29.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oleObject" Target="Workbook2" TargetMode="External"/><Relationship Id="rId4" Type="http://schemas.openxmlformats.org/officeDocument/2006/relationships/image" Target="../media/image30.jpg"/></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788"/>
            </a:pPr>
            <a:r>
              <a:rPr lang="en-US" sz="1788" dirty="0"/>
              <a:t>Euthanasia acceptance (mean score)</a:t>
            </a:r>
            <a:endParaRPr lang="en-US" sz="1800" dirty="0"/>
          </a:p>
        </c:rich>
      </c:tx>
      <c:layout>
        <c:manualLayout>
          <c:xMode val="edge"/>
          <c:yMode val="edge"/>
          <c:x val="0.22997621116758399"/>
          <c:y val="6.7473877086118904E-4"/>
        </c:manualLayout>
      </c:layout>
      <c:overlay val="0"/>
      <c:spPr>
        <a:noFill/>
        <a:ln w="25377">
          <a:noFill/>
        </a:ln>
      </c:spPr>
    </c:title>
    <c:autoTitleDeleted val="0"/>
    <c:plotArea>
      <c:layout/>
      <c:barChart>
        <c:barDir val="bar"/>
        <c:grouping val="clustered"/>
        <c:varyColors val="0"/>
        <c:ser>
          <c:idx val="0"/>
          <c:order val="0"/>
          <c:tx>
            <c:strRef>
              <c:f>Blad1!$B$1</c:f>
              <c:strCache>
                <c:ptCount val="1"/>
                <c:pt idx="0">
                  <c:v>Accept score</c:v>
                </c:pt>
              </c:strCache>
            </c:strRef>
          </c:tx>
          <c:spPr>
            <a:solidFill>
              <a:srgbClr val="333399"/>
            </a:solidFill>
            <a:ln w="25377">
              <a:noFill/>
            </a:ln>
          </c:spPr>
          <c:invertIfNegative val="0"/>
          <c:dLbls>
            <c:spPr>
              <a:solidFill>
                <a:srgbClr val="FFFFFF"/>
              </a:solidFill>
              <a:ln w="25377">
                <a:noFill/>
              </a:ln>
            </c:spPr>
            <c:txPr>
              <a:bodyPr/>
              <a:lstStyle/>
              <a:p>
                <a:pPr>
                  <a:defRPr sz="1194"/>
                </a:pPr>
                <a:endParaRPr lang="nl-B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Blad1!$A$2:$A$11</c:f>
              <c:strCache>
                <c:ptCount val="10"/>
                <c:pt idx="0">
                  <c:v>Denmark</c:v>
                </c:pt>
                <c:pt idx="1">
                  <c:v>Belgium</c:v>
                </c:pt>
                <c:pt idx="2">
                  <c:v>France</c:v>
                </c:pt>
                <c:pt idx="3">
                  <c:v>Netherlands</c:v>
                </c:pt>
                <c:pt idx="4">
                  <c:v>Sweden</c:v>
                </c:pt>
                <c:pt idx="5">
                  <c:v>Luxembourg</c:v>
                </c:pt>
                <c:pt idx="6">
                  <c:v>Spain</c:v>
                </c:pt>
                <c:pt idx="7">
                  <c:v>Finland</c:v>
                </c:pt>
                <c:pt idx="8">
                  <c:v>Iceland</c:v>
                </c:pt>
                <c:pt idx="9">
                  <c:v>Great Britain</c:v>
                </c:pt>
              </c:strCache>
            </c:strRef>
          </c:cat>
          <c:val>
            <c:numRef>
              <c:f>Blad1!$B$2:$B$11</c:f>
              <c:numCache>
                <c:formatCode>####.00</c:formatCode>
                <c:ptCount val="10"/>
                <c:pt idx="0">
                  <c:v>6.7932515088151897</c:v>
                </c:pt>
                <c:pt idx="1">
                  <c:v>6.76</c:v>
                </c:pt>
                <c:pt idx="2">
                  <c:v>6.7461545185533476</c:v>
                </c:pt>
                <c:pt idx="3">
                  <c:v>6.6735901518473399</c:v>
                </c:pt>
                <c:pt idx="4">
                  <c:v>6.5411474295779506</c:v>
                </c:pt>
                <c:pt idx="5">
                  <c:v>6.0915796886434421</c:v>
                </c:pt>
                <c:pt idx="6">
                  <c:v>6.0786816710752838</c:v>
                </c:pt>
                <c:pt idx="7">
                  <c:v>5.9104475627463886</c:v>
                </c:pt>
                <c:pt idx="8">
                  <c:v>5.7829639778247737</c:v>
                </c:pt>
                <c:pt idx="9">
                  <c:v>5.63965615524718</c:v>
                </c:pt>
              </c:numCache>
            </c:numRef>
          </c:val>
          <c:extLst>
            <c:ext xmlns:c16="http://schemas.microsoft.com/office/drawing/2014/chart" uri="{C3380CC4-5D6E-409C-BE32-E72D297353CC}">
              <c16:uniqueId val="{00000000-ACC4-4F40-AD65-D043B0A5FB1A}"/>
            </c:ext>
          </c:extLst>
        </c:ser>
        <c:dLbls>
          <c:showLegendKey val="0"/>
          <c:showVal val="0"/>
          <c:showCatName val="0"/>
          <c:showSerName val="0"/>
          <c:showPercent val="0"/>
          <c:showBubbleSize val="0"/>
        </c:dLbls>
        <c:gapWidth val="100"/>
        <c:axId val="-2087096616"/>
        <c:axId val="-2087329800"/>
      </c:barChart>
      <c:catAx>
        <c:axId val="-2087096616"/>
        <c:scaling>
          <c:orientation val="maxMin"/>
        </c:scaling>
        <c:delete val="0"/>
        <c:axPos val="l"/>
        <c:numFmt formatCode="General" sourceLinked="1"/>
        <c:majorTickMark val="none"/>
        <c:minorTickMark val="none"/>
        <c:tickLblPos val="nextTo"/>
        <c:spPr>
          <a:ln w="3172">
            <a:solidFill>
              <a:srgbClr val="808080"/>
            </a:solidFill>
            <a:prstDash val="solid"/>
          </a:ln>
        </c:spPr>
        <c:txPr>
          <a:bodyPr/>
          <a:lstStyle/>
          <a:p>
            <a:pPr>
              <a:defRPr sz="1596"/>
            </a:pPr>
            <a:endParaRPr lang="nl-BE"/>
          </a:p>
        </c:txPr>
        <c:crossAx val="-2087329800"/>
        <c:crosses val="autoZero"/>
        <c:auto val="1"/>
        <c:lblAlgn val="ctr"/>
        <c:lblOffset val="100"/>
        <c:noMultiLvlLbl val="0"/>
      </c:catAx>
      <c:valAx>
        <c:axId val="-2087329800"/>
        <c:scaling>
          <c:orientation val="minMax"/>
          <c:max val="7"/>
          <c:min val="1"/>
        </c:scaling>
        <c:delete val="0"/>
        <c:axPos val="t"/>
        <c:majorGridlines>
          <c:spPr>
            <a:ln w="3172">
              <a:solidFill>
                <a:srgbClr val="000000"/>
              </a:solidFill>
              <a:prstDash val="solid"/>
            </a:ln>
          </c:spPr>
        </c:majorGridlines>
        <c:numFmt formatCode="####.00" sourceLinked="1"/>
        <c:majorTickMark val="out"/>
        <c:minorTickMark val="none"/>
        <c:tickLblPos val="nextTo"/>
        <c:spPr>
          <a:ln w="3172">
            <a:solidFill>
              <a:srgbClr val="808080"/>
            </a:solidFill>
            <a:prstDash val="solid"/>
          </a:ln>
        </c:spPr>
        <c:txPr>
          <a:bodyPr/>
          <a:lstStyle/>
          <a:p>
            <a:pPr>
              <a:defRPr sz="1196" b="1"/>
            </a:pPr>
            <a:endParaRPr lang="nl-BE"/>
          </a:p>
        </c:txPr>
        <c:crossAx val="-2087096616"/>
        <c:crosses val="autoZero"/>
        <c:crossBetween val="between"/>
      </c:valAx>
      <c:spPr>
        <a:noFill/>
        <a:ln w="25377">
          <a:noFill/>
        </a:ln>
      </c:spPr>
    </c:plotArea>
    <c:plotVisOnly val="1"/>
    <c:dispBlanksAs val="gap"/>
    <c:showDLblsOverMax val="0"/>
  </c:chart>
  <c:spPr>
    <a:solidFill>
      <a:srgbClr val="BBE0E3">
        <a:alpha val="95294"/>
      </a:srgbClr>
    </a:solidFill>
    <a:ln>
      <a:noFill/>
    </a:ln>
  </c:spPr>
  <c:txPr>
    <a:bodyPr/>
    <a:lstStyle/>
    <a:p>
      <a:pPr>
        <a:defRPr sz="1787"/>
      </a:pPr>
      <a:endParaRPr lang="nl-BE"/>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190"/>
    </c:view3D>
    <c:floor>
      <c:thickness val="0"/>
    </c:floor>
    <c:sideWall>
      <c:thickness val="0"/>
    </c:sideWall>
    <c:backWall>
      <c:thickness val="0"/>
    </c:backWall>
    <c:plotArea>
      <c:layout/>
      <c:pie3DChart>
        <c:varyColors val="1"/>
        <c:ser>
          <c:idx val="0"/>
          <c:order val="0"/>
          <c:tx>
            <c:strRef>
              <c:f>Sheet1!$A$2</c:f>
              <c:strCache>
                <c:ptCount val="1"/>
                <c:pt idx="0">
                  <c:v>ingewilligd verzoek</c:v>
                </c:pt>
              </c:strCache>
            </c:strRef>
          </c:tx>
          <c:spPr>
            <a:solidFill>
              <a:schemeClr val="accent2">
                <a:lumMod val="75000"/>
                <a:alpha val="80000"/>
              </a:schemeClr>
            </a:solidFill>
          </c:spPr>
          <c:explosion val="14"/>
          <c:dPt>
            <c:idx val="0"/>
            <c:bubble3D val="0"/>
            <c:extLst>
              <c:ext xmlns:c16="http://schemas.microsoft.com/office/drawing/2014/chart" uri="{C3380CC4-5D6E-409C-BE32-E72D297353CC}">
                <c16:uniqueId val="{00000000-92AC-480D-8D7F-6EA681CE1DC0}"/>
              </c:ext>
            </c:extLst>
          </c:dPt>
          <c:dPt>
            <c:idx val="1"/>
            <c:bubble3D val="0"/>
            <c:spPr>
              <a:solidFill>
                <a:schemeClr val="accent2">
                  <a:lumMod val="60000"/>
                  <a:lumOff val="40000"/>
                  <a:alpha val="69000"/>
                </a:schemeClr>
              </a:solidFill>
            </c:spPr>
            <c:extLst>
              <c:ext xmlns:c16="http://schemas.microsoft.com/office/drawing/2014/chart" uri="{C3380CC4-5D6E-409C-BE32-E72D297353CC}">
                <c16:uniqueId val="{00000002-92AC-480D-8D7F-6EA681CE1DC0}"/>
              </c:ext>
            </c:extLst>
          </c:dPt>
          <c:dLbls>
            <c:dLbl>
              <c:idx val="0"/>
              <c:layout>
                <c:manualLayout>
                  <c:x val="-0.118648685499591"/>
                  <c:y val="-0.222911188880248"/>
                </c:manualLayout>
              </c:layout>
              <c:spPr/>
              <c:txPr>
                <a:bodyPr/>
                <a:lstStyle/>
                <a:p>
                  <a:pPr>
                    <a:defRPr sz="2200" b="1">
                      <a:solidFill>
                        <a:schemeClr val="bg1"/>
                      </a:solidFill>
                    </a:defRPr>
                  </a:pPr>
                  <a:endParaRPr lang="nl-BE"/>
                </a:p>
              </c:txPr>
              <c:showLegendKey val="0"/>
              <c:showVal val="1"/>
              <c:showCatName val="0"/>
              <c:showSerName val="0"/>
              <c:showPercent val="0"/>
              <c:showBubbleSize val="0"/>
              <c:extLst>
                <c:ext xmlns:c15="http://schemas.microsoft.com/office/drawing/2012/chart" uri="{CE6537A1-D6FC-4f65-9D91-7224C49458BB}">
                  <c15:layout>
                    <c:manualLayout>
                      <c:w val="0.28616719354415199"/>
                      <c:h val="0.18837220247132999"/>
                    </c:manualLayout>
                  </c15:layout>
                </c:ext>
                <c:ext xmlns:c16="http://schemas.microsoft.com/office/drawing/2014/chart" uri="{C3380CC4-5D6E-409C-BE32-E72D297353CC}">
                  <c16:uniqueId val="{00000000-92AC-480D-8D7F-6EA681CE1DC0}"/>
                </c:ext>
              </c:extLst>
            </c:dLbl>
            <c:dLbl>
              <c:idx val="1"/>
              <c:delete val="1"/>
              <c:extLst>
                <c:ext xmlns:c15="http://schemas.microsoft.com/office/drawing/2012/chart" uri="{CE6537A1-D6FC-4f65-9D91-7224C49458BB}"/>
                <c:ext xmlns:c16="http://schemas.microsoft.com/office/drawing/2014/chart" uri="{C3380CC4-5D6E-409C-BE32-E72D297353CC}">
                  <c16:uniqueId val="{00000002-92AC-480D-8D7F-6EA681CE1DC0}"/>
                </c:ext>
              </c:extLst>
            </c:dLbl>
            <c:dLbl>
              <c:idx val="3"/>
              <c:layout>
                <c:manualLayout>
                  <c:x val="4.1666666666666701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2AC-480D-8D7F-6EA681CE1DC0}"/>
                </c:ext>
              </c:extLst>
            </c:dLbl>
            <c:spPr>
              <a:noFill/>
              <a:ln>
                <a:noFill/>
              </a:ln>
              <a:effectLst/>
            </c:spPr>
            <c:txPr>
              <a:bodyPr/>
              <a:lstStyle/>
              <a:p>
                <a:pPr>
                  <a:defRPr b="1">
                    <a:solidFill>
                      <a:schemeClr val="bg1"/>
                    </a:solidFill>
                  </a:defRPr>
                </a:pPr>
                <a:endParaRPr lang="nl-BE"/>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ingewilligd verzoek</c:v>
                </c:pt>
                <c:pt idx="1">
                  <c:v>niet ingewilligd verzoek</c:v>
                </c:pt>
              </c:strCache>
            </c:strRef>
          </c:cat>
          <c:val>
            <c:numRef>
              <c:f>Sheet1!$B$2:$B$3</c:f>
              <c:numCache>
                <c:formatCode>0.0%</c:formatCode>
                <c:ptCount val="2"/>
                <c:pt idx="0">
                  <c:v>0.76800000000000002</c:v>
                </c:pt>
                <c:pt idx="1">
                  <c:v>0.23200000000000001</c:v>
                </c:pt>
              </c:numCache>
            </c:numRef>
          </c:val>
          <c:extLst>
            <c:ext xmlns:c16="http://schemas.microsoft.com/office/drawing/2014/chart" uri="{C3380CC4-5D6E-409C-BE32-E72D297353CC}">
              <c16:uniqueId val="{00000004-92AC-480D-8D7F-6EA681CE1DC0}"/>
            </c:ext>
          </c:extLst>
        </c:ser>
        <c:ser>
          <c:idx val="1"/>
          <c:order val="1"/>
          <c:tx>
            <c:strRef>
              <c:f>Sheet1!$A$3</c:f>
              <c:strCache>
                <c:ptCount val="1"/>
                <c:pt idx="0">
                  <c:v>niet ingewilligd verzoek</c:v>
                </c:pt>
              </c:strCache>
            </c:strRef>
          </c:tx>
          <c:spPr>
            <a:solidFill>
              <a:schemeClr val="accent2">
                <a:lumMod val="60000"/>
                <a:lumOff val="40000"/>
                <a:alpha val="90000"/>
              </a:schemeClr>
            </a:solidFill>
          </c:spPr>
          <c:explosion val="25"/>
          <c:dLbls>
            <c:dLbl>
              <c:idx val="1"/>
              <c:layout>
                <c:manualLayout>
                  <c:x val="4.7667376297527899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AC-480D-8D7F-6EA681CE1DC0}"/>
                </c:ext>
              </c:extLst>
            </c:dLbl>
            <c:spPr>
              <a:noFill/>
            </c:spPr>
            <c:txPr>
              <a:bodyPr/>
              <a:lstStyle/>
              <a:p>
                <a:pPr>
                  <a:defRPr b="1">
                    <a:solidFill>
                      <a:schemeClr val="bg1"/>
                    </a:solidFill>
                  </a:defRPr>
                </a:pPr>
                <a:endParaRPr lang="nl-BE"/>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ingewilligd verzoek</c:v>
                </c:pt>
                <c:pt idx="1">
                  <c:v>niet ingewilligd verzoek</c:v>
                </c:pt>
              </c:strCache>
            </c:strRef>
          </c:cat>
          <c:val>
            <c:numRef>
              <c:f>Sheet1!$C$2:$C$3</c:f>
              <c:numCache>
                <c:formatCode>General</c:formatCode>
                <c:ptCount val="2"/>
              </c:numCache>
            </c:numRef>
          </c:val>
          <c:extLst>
            <c:ext xmlns:c16="http://schemas.microsoft.com/office/drawing/2014/chart" uri="{C3380CC4-5D6E-409C-BE32-E72D297353CC}">
              <c16:uniqueId val="{00000006-92AC-480D-8D7F-6EA681CE1DC0}"/>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latin typeface="Calibri" panose="020F0502020204030204" pitchFamily="34" charset="0"/>
        </a:defRPr>
      </a:pPr>
      <a:endParaRPr lang="nl-BE"/>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7.0136960202620502E-2"/>
          <c:y val="2.9368768920264601E-2"/>
          <c:w val="0.87025745705848401"/>
          <c:h val="0.60004984330134103"/>
        </c:manualLayout>
      </c:layout>
      <c:barChart>
        <c:barDir val="col"/>
        <c:grouping val="clustered"/>
        <c:varyColors val="0"/>
        <c:ser>
          <c:idx val="0"/>
          <c:order val="0"/>
          <c:tx>
            <c:strRef>
              <c:f>Sheet1!$D$1</c:f>
              <c:strCache>
                <c:ptCount val="1"/>
                <c:pt idx="0">
                  <c:v>2007</c:v>
                </c:pt>
              </c:strCache>
            </c:strRef>
          </c:tx>
          <c:spPr>
            <a:solidFill>
              <a:schemeClr val="accent1">
                <a:lumMod val="60000"/>
                <a:lumOff val="40000"/>
              </a:schemeClr>
            </a:solidFill>
          </c:spPr>
          <c:invertIfNegative val="0"/>
          <c:cat>
            <c:strRef>
              <c:f>Sheet1!$A$2:$A$12</c:f>
              <c:strCache>
                <c:ptCount val="11"/>
                <c:pt idx="0">
                  <c:v>Patient’s request</c:v>
                </c:pt>
                <c:pt idx="1">
                  <c:v>Physical and/or mental suffering</c:v>
                </c:pt>
                <c:pt idx="2">
                  <c:v>No prospect of improvement</c:v>
                </c:pt>
                <c:pt idx="3">
                  <c:v>Expected further suffering</c:v>
                </c:pt>
                <c:pt idx="4">
                  <c:v>Low expected quality of life</c:v>
                </c:pt>
                <c:pt idx="5">
                  <c:v>Loss of dignity</c:v>
                </c:pt>
                <c:pt idx="6">
                  <c:v>Life not to be prolonged needlessly</c:v>
                </c:pt>
                <c:pt idx="7">
                  <c:v>Tiredness of lifec</c:v>
                </c:pt>
                <c:pt idx="8">
                  <c:v>Family’s request</c:v>
                </c:pt>
                <c:pt idx="9">
                  <c:v>Situation unbearable for family</c:v>
                </c:pt>
                <c:pt idx="10">
                  <c:v>Other reasons</c:v>
                </c:pt>
              </c:strCache>
            </c:strRef>
          </c:cat>
          <c:val>
            <c:numRef>
              <c:f>Sheet1!$D$2:$D$12</c:f>
              <c:numCache>
                <c:formatCode>General</c:formatCode>
                <c:ptCount val="11"/>
                <c:pt idx="0">
                  <c:v>93.1</c:v>
                </c:pt>
                <c:pt idx="1">
                  <c:v>91.5</c:v>
                </c:pt>
                <c:pt idx="2">
                  <c:v>84.4</c:v>
                </c:pt>
                <c:pt idx="3">
                  <c:v>53.8</c:v>
                </c:pt>
                <c:pt idx="4">
                  <c:v>56.3</c:v>
                </c:pt>
                <c:pt idx="5">
                  <c:v>51.1</c:v>
                </c:pt>
                <c:pt idx="6">
                  <c:v>39.9</c:v>
                </c:pt>
                <c:pt idx="8">
                  <c:v>25.6</c:v>
                </c:pt>
                <c:pt idx="9">
                  <c:v>17</c:v>
                </c:pt>
                <c:pt idx="10">
                  <c:v>0</c:v>
                </c:pt>
              </c:numCache>
            </c:numRef>
          </c:val>
          <c:extLst>
            <c:ext xmlns:c16="http://schemas.microsoft.com/office/drawing/2014/chart" uri="{C3380CC4-5D6E-409C-BE32-E72D297353CC}">
              <c16:uniqueId val="{00000000-2DEE-410F-A221-6070AB45B945}"/>
            </c:ext>
          </c:extLst>
        </c:ser>
        <c:ser>
          <c:idx val="1"/>
          <c:order val="1"/>
          <c:tx>
            <c:strRef>
              <c:f>Sheet1!$E$1</c:f>
              <c:strCache>
                <c:ptCount val="1"/>
                <c:pt idx="0">
                  <c:v>2013</c:v>
                </c:pt>
              </c:strCache>
            </c:strRef>
          </c:tx>
          <c:spPr>
            <a:solidFill>
              <a:schemeClr val="accent1">
                <a:lumMod val="50000"/>
              </a:schemeClr>
            </a:solidFill>
          </c:spPr>
          <c:invertIfNegative val="0"/>
          <c:cat>
            <c:strRef>
              <c:f>Sheet1!$A$2:$A$12</c:f>
              <c:strCache>
                <c:ptCount val="11"/>
                <c:pt idx="0">
                  <c:v>Patient’s request</c:v>
                </c:pt>
                <c:pt idx="1">
                  <c:v>Physical and/or mental suffering</c:v>
                </c:pt>
                <c:pt idx="2">
                  <c:v>No prospect of improvement</c:v>
                </c:pt>
                <c:pt idx="3">
                  <c:v>Expected further suffering</c:v>
                </c:pt>
                <c:pt idx="4">
                  <c:v>Low expected quality of life</c:v>
                </c:pt>
                <c:pt idx="5">
                  <c:v>Loss of dignity</c:v>
                </c:pt>
                <c:pt idx="6">
                  <c:v>Life not to be prolonged needlessly</c:v>
                </c:pt>
                <c:pt idx="7">
                  <c:v>Tiredness of lifec</c:v>
                </c:pt>
                <c:pt idx="8">
                  <c:v>Family’s request</c:v>
                </c:pt>
                <c:pt idx="9">
                  <c:v>Situation unbearable for family</c:v>
                </c:pt>
                <c:pt idx="10">
                  <c:v>Other reasons</c:v>
                </c:pt>
              </c:strCache>
            </c:strRef>
          </c:cat>
          <c:val>
            <c:numRef>
              <c:f>Sheet1!$E$2:$E$12</c:f>
              <c:numCache>
                <c:formatCode>General</c:formatCode>
                <c:ptCount val="11"/>
                <c:pt idx="0">
                  <c:v>88</c:v>
                </c:pt>
                <c:pt idx="1">
                  <c:v>87.1</c:v>
                </c:pt>
                <c:pt idx="2">
                  <c:v>77.8</c:v>
                </c:pt>
                <c:pt idx="3">
                  <c:v>48.7</c:v>
                </c:pt>
                <c:pt idx="4">
                  <c:v>45.2</c:v>
                </c:pt>
                <c:pt idx="5">
                  <c:v>42.1</c:v>
                </c:pt>
                <c:pt idx="6">
                  <c:v>30.3</c:v>
                </c:pt>
                <c:pt idx="7">
                  <c:v>25.2</c:v>
                </c:pt>
                <c:pt idx="8">
                  <c:v>23.6</c:v>
                </c:pt>
                <c:pt idx="9">
                  <c:v>13.7</c:v>
                </c:pt>
                <c:pt idx="10">
                  <c:v>0.4</c:v>
                </c:pt>
              </c:numCache>
            </c:numRef>
          </c:val>
          <c:extLst>
            <c:ext xmlns:c16="http://schemas.microsoft.com/office/drawing/2014/chart" uri="{C3380CC4-5D6E-409C-BE32-E72D297353CC}">
              <c16:uniqueId val="{00000001-2DEE-410F-A221-6070AB45B945}"/>
            </c:ext>
          </c:extLst>
        </c:ser>
        <c:dLbls>
          <c:showLegendKey val="0"/>
          <c:showVal val="0"/>
          <c:showCatName val="0"/>
          <c:showSerName val="0"/>
          <c:showPercent val="0"/>
          <c:showBubbleSize val="0"/>
        </c:dLbls>
        <c:gapWidth val="50"/>
        <c:axId val="-2081378408"/>
        <c:axId val="-2081266328"/>
      </c:barChart>
      <c:catAx>
        <c:axId val="-2081378408"/>
        <c:scaling>
          <c:orientation val="minMax"/>
        </c:scaling>
        <c:delete val="0"/>
        <c:axPos val="b"/>
        <c:numFmt formatCode="General" sourceLinked="0"/>
        <c:majorTickMark val="out"/>
        <c:minorTickMark val="none"/>
        <c:tickLblPos val="nextTo"/>
        <c:txPr>
          <a:bodyPr/>
          <a:lstStyle/>
          <a:p>
            <a:pPr>
              <a:defRPr sz="1400"/>
            </a:pPr>
            <a:endParaRPr lang="nl-BE"/>
          </a:p>
        </c:txPr>
        <c:crossAx val="-2081266328"/>
        <c:crosses val="autoZero"/>
        <c:auto val="1"/>
        <c:lblAlgn val="ctr"/>
        <c:lblOffset val="100"/>
        <c:noMultiLvlLbl val="0"/>
      </c:catAx>
      <c:valAx>
        <c:axId val="-2081266328"/>
        <c:scaling>
          <c:orientation val="minMax"/>
        </c:scaling>
        <c:delete val="0"/>
        <c:axPos val="l"/>
        <c:majorGridlines/>
        <c:numFmt formatCode="General" sourceLinked="1"/>
        <c:majorTickMark val="out"/>
        <c:minorTickMark val="none"/>
        <c:tickLblPos val="nextTo"/>
        <c:crossAx val="-2081378408"/>
        <c:crosses val="autoZero"/>
        <c:crossBetween val="between"/>
      </c:valAx>
    </c:plotArea>
    <c:legend>
      <c:legendPos val="r"/>
      <c:layout>
        <c:manualLayout>
          <c:xMode val="edge"/>
          <c:yMode val="edge"/>
          <c:x val="0.86355667746357301"/>
          <c:y val="0.13401533152910799"/>
          <c:w val="0.114396716097213"/>
          <c:h val="0.16718531924438801"/>
        </c:manualLayout>
      </c:layout>
      <c:overlay val="0"/>
      <c:txPr>
        <a:bodyPr/>
        <a:lstStyle/>
        <a:p>
          <a:pPr>
            <a:defRPr sz="2400"/>
          </a:pPr>
          <a:endParaRPr lang="nl-BE"/>
        </a:p>
      </c:txPr>
    </c:legend>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7.0136960202620502E-2"/>
          <c:y val="2.9368768920264601E-2"/>
          <c:w val="0.87025745705848401"/>
          <c:h val="0.60004984330134103"/>
        </c:manualLayout>
      </c:layout>
      <c:barChart>
        <c:barDir val="col"/>
        <c:grouping val="clustered"/>
        <c:varyColors val="0"/>
        <c:ser>
          <c:idx val="0"/>
          <c:order val="0"/>
          <c:tx>
            <c:strRef>
              <c:f>Sheet1!$D$1</c:f>
              <c:strCache>
                <c:ptCount val="1"/>
                <c:pt idx="0">
                  <c:v>2007</c:v>
                </c:pt>
              </c:strCache>
            </c:strRef>
          </c:tx>
          <c:spPr>
            <a:solidFill>
              <a:schemeClr val="accent1">
                <a:lumMod val="60000"/>
                <a:lumOff val="40000"/>
              </a:schemeClr>
            </a:solidFill>
          </c:spPr>
          <c:invertIfNegative val="0"/>
          <c:cat>
            <c:strRef>
              <c:f>Sheet1!$A$14:$A$26</c:f>
              <c:strCache>
                <c:ptCount val="13"/>
                <c:pt idx="0">
                  <c:v>Patient died before granting</c:v>
                </c:pt>
                <c:pt idx="1">
                  <c:v>Patient revoked request</c:v>
                </c:pt>
                <c:pt idx="2">
                  <c:v>Legal criteria were not met</c:v>
                </c:pt>
                <c:pt idx="3">
                  <c:v>Suffering was not unbearable</c:v>
                </c:pt>
                <c:pt idx="4">
                  <c:v>Patient was not terminally illd</c:v>
                </c:pt>
                <c:pt idx="5">
                  <c:v>No well-considered request</c:v>
                </c:pt>
                <c:pt idx="6">
                  <c:v>Condition was not without prospect</c:v>
                </c:pt>
                <c:pt idx="7">
                  <c:v>No voluntary request</c:v>
                </c:pt>
                <c:pt idx="8">
                  <c:v>Non-patient related reasons</c:v>
                </c:pt>
                <c:pt idx="9">
                  <c:v>Institutional policy</c:v>
                </c:pt>
                <c:pt idx="10">
                  <c:v>Principle objections</c:v>
                </c:pt>
                <c:pt idx="11">
                  <c:v>Fear for legal consequences</c:v>
                </c:pt>
                <c:pt idx="12">
                  <c:v>Other reasons</c:v>
                </c:pt>
              </c:strCache>
            </c:strRef>
          </c:cat>
          <c:val>
            <c:numRef>
              <c:f>Sheet1!$D$14:$D$26</c:f>
              <c:numCache>
                <c:formatCode>General</c:formatCode>
                <c:ptCount val="13"/>
                <c:pt idx="0">
                  <c:v>44.3</c:v>
                </c:pt>
                <c:pt idx="1">
                  <c:v>15.6</c:v>
                </c:pt>
                <c:pt idx="2">
                  <c:v>21.1</c:v>
                </c:pt>
                <c:pt idx="3">
                  <c:v>9</c:v>
                </c:pt>
                <c:pt idx="4">
                  <c:v>1.5</c:v>
                </c:pt>
                <c:pt idx="5">
                  <c:v>10.4</c:v>
                </c:pt>
                <c:pt idx="6">
                  <c:v>5.8</c:v>
                </c:pt>
                <c:pt idx="7">
                  <c:v>1.3</c:v>
                </c:pt>
                <c:pt idx="8">
                  <c:v>23.4</c:v>
                </c:pt>
                <c:pt idx="9">
                  <c:v>6</c:v>
                </c:pt>
                <c:pt idx="10">
                  <c:v>10.199999999999999</c:v>
                </c:pt>
                <c:pt idx="11">
                  <c:v>7.2</c:v>
                </c:pt>
                <c:pt idx="12">
                  <c:v>10</c:v>
                </c:pt>
              </c:numCache>
            </c:numRef>
          </c:val>
          <c:extLst>
            <c:ext xmlns:c16="http://schemas.microsoft.com/office/drawing/2014/chart" uri="{C3380CC4-5D6E-409C-BE32-E72D297353CC}">
              <c16:uniqueId val="{00000000-5880-4A02-9F6E-1A1A16A8453B}"/>
            </c:ext>
          </c:extLst>
        </c:ser>
        <c:ser>
          <c:idx val="1"/>
          <c:order val="1"/>
          <c:tx>
            <c:strRef>
              <c:f>Sheet1!$E$1</c:f>
              <c:strCache>
                <c:ptCount val="1"/>
                <c:pt idx="0">
                  <c:v>2013</c:v>
                </c:pt>
              </c:strCache>
            </c:strRef>
          </c:tx>
          <c:spPr>
            <a:solidFill>
              <a:schemeClr val="accent1">
                <a:lumMod val="50000"/>
              </a:schemeClr>
            </a:solidFill>
          </c:spPr>
          <c:invertIfNegative val="0"/>
          <c:cat>
            <c:strRef>
              <c:f>Sheet1!$A$14:$A$26</c:f>
              <c:strCache>
                <c:ptCount val="13"/>
                <c:pt idx="0">
                  <c:v>Patient died before granting</c:v>
                </c:pt>
                <c:pt idx="1">
                  <c:v>Patient revoked request</c:v>
                </c:pt>
                <c:pt idx="2">
                  <c:v>Legal criteria were not met</c:v>
                </c:pt>
                <c:pt idx="3">
                  <c:v>Suffering was not unbearable</c:v>
                </c:pt>
                <c:pt idx="4">
                  <c:v>Patient was not terminally illd</c:v>
                </c:pt>
                <c:pt idx="5">
                  <c:v>No well-considered request</c:v>
                </c:pt>
                <c:pt idx="6">
                  <c:v>Condition was not without prospect</c:v>
                </c:pt>
                <c:pt idx="7">
                  <c:v>No voluntary request</c:v>
                </c:pt>
                <c:pt idx="8">
                  <c:v>Non-patient related reasons</c:v>
                </c:pt>
                <c:pt idx="9">
                  <c:v>Institutional policy</c:v>
                </c:pt>
                <c:pt idx="10">
                  <c:v>Principle objections</c:v>
                </c:pt>
                <c:pt idx="11">
                  <c:v>Fear for legal consequences</c:v>
                </c:pt>
                <c:pt idx="12">
                  <c:v>Other reasons</c:v>
                </c:pt>
              </c:strCache>
            </c:strRef>
          </c:cat>
          <c:val>
            <c:numRef>
              <c:f>Sheet1!$E$14:$E$26</c:f>
              <c:numCache>
                <c:formatCode>General</c:formatCode>
                <c:ptCount val="13"/>
                <c:pt idx="0">
                  <c:v>58.5</c:v>
                </c:pt>
                <c:pt idx="1">
                  <c:v>17.899999999999999</c:v>
                </c:pt>
                <c:pt idx="2">
                  <c:v>19.600000000000001</c:v>
                </c:pt>
                <c:pt idx="3">
                  <c:v>12.6</c:v>
                </c:pt>
                <c:pt idx="4">
                  <c:v>7.5</c:v>
                </c:pt>
                <c:pt idx="5">
                  <c:v>10.1</c:v>
                </c:pt>
                <c:pt idx="6">
                  <c:v>4.8</c:v>
                </c:pt>
                <c:pt idx="7">
                  <c:v>0</c:v>
                </c:pt>
                <c:pt idx="8">
                  <c:v>2</c:v>
                </c:pt>
                <c:pt idx="9">
                  <c:v>2</c:v>
                </c:pt>
                <c:pt idx="10">
                  <c:v>0</c:v>
                </c:pt>
                <c:pt idx="11">
                  <c:v>0</c:v>
                </c:pt>
                <c:pt idx="12">
                  <c:v>15.1</c:v>
                </c:pt>
              </c:numCache>
            </c:numRef>
          </c:val>
          <c:extLst>
            <c:ext xmlns:c16="http://schemas.microsoft.com/office/drawing/2014/chart" uri="{C3380CC4-5D6E-409C-BE32-E72D297353CC}">
              <c16:uniqueId val="{00000001-5880-4A02-9F6E-1A1A16A8453B}"/>
            </c:ext>
          </c:extLst>
        </c:ser>
        <c:dLbls>
          <c:showLegendKey val="0"/>
          <c:showVal val="0"/>
          <c:showCatName val="0"/>
          <c:showSerName val="0"/>
          <c:showPercent val="0"/>
          <c:showBubbleSize val="0"/>
        </c:dLbls>
        <c:gapWidth val="50"/>
        <c:axId val="-2087495016"/>
        <c:axId val="-2087492040"/>
      </c:barChart>
      <c:catAx>
        <c:axId val="-2087495016"/>
        <c:scaling>
          <c:orientation val="minMax"/>
        </c:scaling>
        <c:delete val="0"/>
        <c:axPos val="b"/>
        <c:numFmt formatCode="General" sourceLinked="0"/>
        <c:majorTickMark val="out"/>
        <c:minorTickMark val="none"/>
        <c:tickLblPos val="nextTo"/>
        <c:txPr>
          <a:bodyPr/>
          <a:lstStyle/>
          <a:p>
            <a:pPr>
              <a:defRPr sz="1400"/>
            </a:pPr>
            <a:endParaRPr lang="nl-BE"/>
          </a:p>
        </c:txPr>
        <c:crossAx val="-2087492040"/>
        <c:crosses val="autoZero"/>
        <c:auto val="1"/>
        <c:lblAlgn val="ctr"/>
        <c:lblOffset val="100"/>
        <c:noMultiLvlLbl val="0"/>
      </c:catAx>
      <c:valAx>
        <c:axId val="-2087492040"/>
        <c:scaling>
          <c:orientation val="minMax"/>
        </c:scaling>
        <c:delete val="0"/>
        <c:axPos val="l"/>
        <c:majorGridlines/>
        <c:numFmt formatCode="General" sourceLinked="1"/>
        <c:majorTickMark val="out"/>
        <c:minorTickMark val="none"/>
        <c:tickLblPos val="nextTo"/>
        <c:crossAx val="-2087495016"/>
        <c:crosses val="autoZero"/>
        <c:crossBetween val="between"/>
      </c:valAx>
    </c:plotArea>
    <c:legend>
      <c:legendPos val="r"/>
      <c:layout>
        <c:manualLayout>
          <c:xMode val="edge"/>
          <c:yMode val="edge"/>
          <c:x val="0.86355667746357301"/>
          <c:y val="0.13401533152910799"/>
          <c:w val="0.114396716097213"/>
          <c:h val="0.16718531924438801"/>
        </c:manualLayout>
      </c:layout>
      <c:overlay val="0"/>
      <c:txPr>
        <a:bodyPr/>
        <a:lstStyle/>
        <a:p>
          <a:pPr>
            <a:defRPr sz="2400"/>
          </a:pPr>
          <a:endParaRPr lang="nl-BE"/>
        </a:p>
      </c:txPr>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nl-BE" sz="2800" dirty="0"/>
              <a:t>Euthanasia </a:t>
            </a:r>
            <a:r>
              <a:rPr lang="nl-BE" sz="2800" i="1" dirty="0">
                <a:solidFill>
                  <a:schemeClr val="bg1">
                    <a:lumMod val="65000"/>
                  </a:schemeClr>
                </a:solidFill>
              </a:rPr>
              <a:t>in relation to other end-of-life decisions</a:t>
            </a:r>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1"/>
          <c:order val="0"/>
          <c:tx>
            <c:strRef>
              <c:f>Sheet1!$C$1</c:f>
              <c:strCache>
                <c:ptCount val="1"/>
                <c:pt idx="0">
                  <c:v>2007</c:v>
                </c:pt>
              </c:strCache>
            </c:strRef>
          </c:tx>
          <c:spPr>
            <a:solidFill>
              <a:schemeClr val="accent2">
                <a:lumMod val="60000"/>
                <a:lumOff val="40000"/>
                <a:alpha val="80000"/>
              </a:schemeClr>
            </a:solidFill>
          </c:spPr>
          <c:invertIfNegative val="0"/>
          <c:cat>
            <c:strRef>
              <c:f>Sheet1!$A$2:$A$6</c:f>
              <c:strCache>
                <c:ptCount val="5"/>
                <c:pt idx="0">
                  <c:v>Euthanasia</c:v>
                </c:pt>
                <c:pt idx="1">
                  <c:v>Continuous deep sedation</c:v>
                </c:pt>
                <c:pt idx="2">
                  <c:v>non-treatment decision</c:v>
                </c:pt>
                <c:pt idx="3">
                  <c:v>intensified symptom alleviation</c:v>
                </c:pt>
                <c:pt idx="4">
                  <c:v>All ELDs</c:v>
                </c:pt>
              </c:strCache>
            </c:strRef>
          </c:cat>
          <c:val>
            <c:numRef>
              <c:f>Sheet1!$C$2:$C$6</c:f>
              <c:numCache>
                <c:formatCode>0.0%</c:formatCode>
                <c:ptCount val="5"/>
                <c:pt idx="0">
                  <c:v>0.02</c:v>
                </c:pt>
                <c:pt idx="1">
                  <c:v>0.14499999999999999</c:v>
                </c:pt>
                <c:pt idx="2">
                  <c:v>0.17399999999999999</c:v>
                </c:pt>
                <c:pt idx="3">
                  <c:v>0.26700000000000002</c:v>
                </c:pt>
                <c:pt idx="4">
                  <c:v>0.47799999999999998</c:v>
                </c:pt>
              </c:numCache>
            </c:numRef>
          </c:val>
          <c:extLst>
            <c:ext xmlns:c16="http://schemas.microsoft.com/office/drawing/2014/chart" uri="{C3380CC4-5D6E-409C-BE32-E72D297353CC}">
              <c16:uniqueId val="{00000000-C290-42BE-BA7E-AB3F77FC8D8A}"/>
            </c:ext>
          </c:extLst>
        </c:ser>
        <c:ser>
          <c:idx val="2"/>
          <c:order val="1"/>
          <c:tx>
            <c:strRef>
              <c:f>Sheet1!$B$1</c:f>
              <c:strCache>
                <c:ptCount val="1"/>
                <c:pt idx="0">
                  <c:v>2013</c:v>
                </c:pt>
              </c:strCache>
            </c:strRef>
          </c:tx>
          <c:spPr>
            <a:solidFill>
              <a:schemeClr val="accent2">
                <a:lumMod val="75000"/>
                <a:alpha val="80000"/>
              </a:schemeClr>
            </a:solidFill>
          </c:spPr>
          <c:invertIfNegative val="0"/>
          <c:cat>
            <c:strRef>
              <c:f>Sheet1!$A$2:$A$6</c:f>
              <c:strCache>
                <c:ptCount val="5"/>
                <c:pt idx="0">
                  <c:v>Euthanasia</c:v>
                </c:pt>
                <c:pt idx="1">
                  <c:v>Continuous deep sedation</c:v>
                </c:pt>
                <c:pt idx="2">
                  <c:v>non-treatment decision</c:v>
                </c:pt>
                <c:pt idx="3">
                  <c:v>intensified symptom alleviation</c:v>
                </c:pt>
                <c:pt idx="4">
                  <c:v>All ELDs</c:v>
                </c:pt>
              </c:strCache>
            </c:strRef>
          </c:cat>
          <c:val>
            <c:numRef>
              <c:f>Sheet1!$B$2:$B$6</c:f>
              <c:numCache>
                <c:formatCode>0.0%</c:formatCode>
                <c:ptCount val="5"/>
                <c:pt idx="0">
                  <c:v>4.5999999999999999E-2</c:v>
                </c:pt>
                <c:pt idx="1">
                  <c:v>0.12</c:v>
                </c:pt>
                <c:pt idx="2">
                  <c:v>0.17199999999999999</c:v>
                </c:pt>
                <c:pt idx="3">
                  <c:v>0.24199999999999999</c:v>
                </c:pt>
                <c:pt idx="4">
                  <c:v>0.47799999999999998</c:v>
                </c:pt>
              </c:numCache>
            </c:numRef>
          </c:val>
          <c:extLst>
            <c:ext xmlns:c16="http://schemas.microsoft.com/office/drawing/2014/chart" uri="{C3380CC4-5D6E-409C-BE32-E72D297353CC}">
              <c16:uniqueId val="{00000001-C290-42BE-BA7E-AB3F77FC8D8A}"/>
            </c:ext>
          </c:extLst>
        </c:ser>
        <c:dLbls>
          <c:showLegendKey val="0"/>
          <c:showVal val="0"/>
          <c:showCatName val="0"/>
          <c:showSerName val="0"/>
          <c:showPercent val="0"/>
          <c:showBubbleSize val="0"/>
        </c:dLbls>
        <c:gapWidth val="276"/>
        <c:gapDepth val="100"/>
        <c:shape val="box"/>
        <c:axId val="-2083699016"/>
        <c:axId val="-2083696072"/>
        <c:axId val="0"/>
      </c:bar3DChart>
      <c:catAx>
        <c:axId val="-2083699016"/>
        <c:scaling>
          <c:orientation val="minMax"/>
        </c:scaling>
        <c:delete val="0"/>
        <c:axPos val="l"/>
        <c:numFmt formatCode="General" sourceLinked="0"/>
        <c:majorTickMark val="none"/>
        <c:minorTickMark val="none"/>
        <c:tickLblPos val="nextTo"/>
        <c:txPr>
          <a:bodyPr/>
          <a:lstStyle/>
          <a:p>
            <a:pPr>
              <a:defRPr b="1"/>
            </a:pPr>
            <a:endParaRPr lang="nl-BE"/>
          </a:p>
        </c:txPr>
        <c:crossAx val="-2083696072"/>
        <c:crosses val="autoZero"/>
        <c:auto val="1"/>
        <c:lblAlgn val="ctr"/>
        <c:lblOffset val="100"/>
        <c:noMultiLvlLbl val="0"/>
      </c:catAx>
      <c:valAx>
        <c:axId val="-2083696072"/>
        <c:scaling>
          <c:orientation val="minMax"/>
        </c:scaling>
        <c:delete val="0"/>
        <c:axPos val="b"/>
        <c:majorGridlines/>
        <c:numFmt formatCode="0%" sourceLinked="0"/>
        <c:majorTickMark val="out"/>
        <c:minorTickMark val="none"/>
        <c:tickLblPos val="nextTo"/>
        <c:crossAx val="-2083699016"/>
        <c:crosses val="autoZero"/>
        <c:crossBetween val="between"/>
      </c:valAx>
    </c:plotArea>
    <c:legend>
      <c:legendPos val="b"/>
      <c:overlay val="0"/>
    </c:legend>
    <c:plotVisOnly val="1"/>
    <c:dispBlanksAs val="gap"/>
    <c:showDLblsOverMax val="0"/>
  </c:chart>
  <c:txPr>
    <a:bodyPr/>
    <a:lstStyle/>
    <a:p>
      <a:pPr>
        <a:defRPr sz="1800">
          <a:latin typeface="Calibri" panose="020F0502020204030204" pitchFamily="34" charset="0"/>
        </a:defRPr>
      </a:pPr>
      <a:endParaRPr lang="nl-BE"/>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stacked"/>
        <c:varyColors val="0"/>
        <c:ser>
          <c:idx val="0"/>
          <c:order val="0"/>
          <c:tx>
            <c:strRef>
              <c:f>Sheet1!$B$5</c:f>
              <c:strCache>
                <c:ptCount val="1"/>
                <c:pt idx="0">
                  <c:v>PZ voorafgaand betrokken in zorg</c:v>
                </c:pt>
              </c:strCache>
            </c:strRef>
          </c:tx>
          <c:spPr>
            <a:solidFill>
              <a:schemeClr val="bg2">
                <a:lumMod val="50000"/>
              </a:schemeClr>
            </a:solidFill>
          </c:spPr>
          <c:invertIfNegative val="0"/>
          <c:dLbls>
            <c:spPr>
              <a:noFill/>
              <a:ln>
                <a:noFill/>
              </a:ln>
              <a:effectLst/>
            </c:spPr>
            <c:txPr>
              <a:bodyPr/>
              <a:lstStyle/>
              <a:p>
                <a:pPr>
                  <a:defRPr sz="3600"/>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Sheet1!$A$6:$A$7</c:f>
              <c:strCache>
                <c:ptCount val="2"/>
                <c:pt idx="0">
                  <c:v>euthanasia request</c:v>
                </c:pt>
                <c:pt idx="1">
                  <c:v>euthanasia performed</c:v>
                </c:pt>
              </c:strCache>
            </c:strRef>
          </c:cat>
          <c:val>
            <c:numRef>
              <c:f>Sheet1!$B$6:$B$7</c:f>
              <c:numCache>
                <c:formatCode>0%</c:formatCode>
                <c:ptCount val="2"/>
                <c:pt idx="0">
                  <c:v>0.70899999999999996</c:v>
                </c:pt>
                <c:pt idx="1">
                  <c:v>0.73699999999999999</c:v>
                </c:pt>
              </c:numCache>
            </c:numRef>
          </c:val>
          <c:extLst>
            <c:ext xmlns:c16="http://schemas.microsoft.com/office/drawing/2014/chart" uri="{C3380CC4-5D6E-409C-BE32-E72D297353CC}">
              <c16:uniqueId val="{00000000-55A7-4F94-BFED-224BC1B09D37}"/>
            </c:ext>
          </c:extLst>
        </c:ser>
        <c:ser>
          <c:idx val="1"/>
          <c:order val="1"/>
          <c:tx>
            <c:strRef>
              <c:f>Sheet1!$C$5</c:f>
              <c:strCache>
                <c:ptCount val="1"/>
              </c:strCache>
            </c:strRef>
          </c:tx>
          <c:spPr>
            <a:solidFill>
              <a:schemeClr val="bg1">
                <a:lumMod val="75000"/>
              </a:schemeClr>
            </a:solidFill>
          </c:spPr>
          <c:invertIfNegative val="0"/>
          <c:cat>
            <c:strRef>
              <c:f>Sheet1!$A$6:$A$7</c:f>
              <c:strCache>
                <c:ptCount val="2"/>
                <c:pt idx="0">
                  <c:v>euthanasia request</c:v>
                </c:pt>
                <c:pt idx="1">
                  <c:v>euthanasia performed</c:v>
                </c:pt>
              </c:strCache>
            </c:strRef>
          </c:cat>
          <c:val>
            <c:numRef>
              <c:f>Sheet1!$C$6:$C$7</c:f>
              <c:numCache>
                <c:formatCode>0%</c:formatCode>
                <c:ptCount val="2"/>
                <c:pt idx="0">
                  <c:v>0.29099999999999998</c:v>
                </c:pt>
                <c:pt idx="1">
                  <c:v>0.26300000000000001</c:v>
                </c:pt>
              </c:numCache>
            </c:numRef>
          </c:val>
          <c:extLst>
            <c:ext xmlns:c16="http://schemas.microsoft.com/office/drawing/2014/chart" uri="{C3380CC4-5D6E-409C-BE32-E72D297353CC}">
              <c16:uniqueId val="{00000001-55A7-4F94-BFED-224BC1B09D37}"/>
            </c:ext>
          </c:extLst>
        </c:ser>
        <c:dLbls>
          <c:showLegendKey val="0"/>
          <c:showVal val="0"/>
          <c:showCatName val="0"/>
          <c:showSerName val="0"/>
          <c:showPercent val="0"/>
          <c:showBubbleSize val="0"/>
        </c:dLbls>
        <c:gapWidth val="150"/>
        <c:overlap val="100"/>
        <c:axId val="-2142758280"/>
        <c:axId val="-2087496232"/>
      </c:barChart>
      <c:catAx>
        <c:axId val="-2142758280"/>
        <c:scaling>
          <c:orientation val="minMax"/>
        </c:scaling>
        <c:delete val="0"/>
        <c:axPos val="b"/>
        <c:numFmt formatCode="General" sourceLinked="0"/>
        <c:majorTickMark val="out"/>
        <c:minorTickMark val="none"/>
        <c:tickLblPos val="nextTo"/>
        <c:txPr>
          <a:bodyPr/>
          <a:lstStyle/>
          <a:p>
            <a:pPr>
              <a:defRPr sz="1800"/>
            </a:pPr>
            <a:endParaRPr lang="nl-BE"/>
          </a:p>
        </c:txPr>
        <c:crossAx val="-2087496232"/>
        <c:crosses val="autoZero"/>
        <c:auto val="1"/>
        <c:lblAlgn val="ctr"/>
        <c:lblOffset val="100"/>
        <c:noMultiLvlLbl val="0"/>
      </c:catAx>
      <c:valAx>
        <c:axId val="-2087496232"/>
        <c:scaling>
          <c:orientation val="minMax"/>
          <c:max val="1"/>
        </c:scaling>
        <c:delete val="0"/>
        <c:axPos val="l"/>
        <c:majorGridlines/>
        <c:numFmt formatCode="0%" sourceLinked="1"/>
        <c:majorTickMark val="out"/>
        <c:minorTickMark val="none"/>
        <c:tickLblPos val="nextTo"/>
        <c:txPr>
          <a:bodyPr/>
          <a:lstStyle/>
          <a:p>
            <a:pPr>
              <a:defRPr sz="1200"/>
            </a:pPr>
            <a:endParaRPr lang="nl-BE"/>
          </a:p>
        </c:txPr>
        <c:crossAx val="-2142758280"/>
        <c:crosses val="autoZero"/>
        <c:crossBetween val="between"/>
      </c:valAx>
    </c:plotArea>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GB" sz="2400" b="1" dirty="0"/>
              <a:t>Role of PC in euthanasia (n=349)</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nl-BE"/>
        </a:p>
      </c:txPr>
    </c:title>
    <c:autoTitleDeleted val="0"/>
    <c:plotArea>
      <c:layout/>
      <c:barChart>
        <c:barDir val="bar"/>
        <c:grouping val="clustered"/>
        <c:varyColors val="0"/>
        <c:ser>
          <c:idx val="0"/>
          <c:order val="0"/>
          <c:tx>
            <c:strRef>
              <c:f>Sheet4!$A$2</c:f>
              <c:strCache>
                <c:ptCount val="1"/>
                <c:pt idx="0">
                  <c:v>Overall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solidFill>
                    <a:latin typeface="+mn-lt"/>
                    <a:ea typeface="+mn-ea"/>
                    <a:cs typeface="+mn-cs"/>
                  </a:defRPr>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Sheet4!$B$1:$E$1</c:f>
              <c:strCache>
                <c:ptCount val="4"/>
                <c:pt idx="0">
                  <c:v>performance in PCU</c:v>
                </c:pt>
                <c:pt idx="1">
                  <c:v>performed by PC physician</c:v>
                </c:pt>
                <c:pt idx="2">
                  <c:v>PC expert consulted</c:v>
                </c:pt>
                <c:pt idx="3">
                  <c:v>PC involved in decision making and/or performance</c:v>
                </c:pt>
              </c:strCache>
            </c:strRef>
          </c:cat>
          <c:val>
            <c:numRef>
              <c:f>Sheet4!$B$2:$E$2</c:f>
              <c:numCache>
                <c:formatCode>0%</c:formatCode>
                <c:ptCount val="4"/>
                <c:pt idx="0">
                  <c:v>7.3999999999999996E-2</c:v>
                </c:pt>
                <c:pt idx="1">
                  <c:v>0.21099999999999999</c:v>
                </c:pt>
                <c:pt idx="2">
                  <c:v>0.52400000000000002</c:v>
                </c:pt>
                <c:pt idx="3">
                  <c:v>0.59799999999999998</c:v>
                </c:pt>
              </c:numCache>
            </c:numRef>
          </c:val>
          <c:extLst>
            <c:ext xmlns:c16="http://schemas.microsoft.com/office/drawing/2014/chart" uri="{C3380CC4-5D6E-409C-BE32-E72D297353CC}">
              <c16:uniqueId val="{00000000-FE24-4521-8A24-87662734F285}"/>
            </c:ext>
          </c:extLst>
        </c:ser>
        <c:dLbls>
          <c:showLegendKey val="0"/>
          <c:showVal val="0"/>
          <c:showCatName val="0"/>
          <c:showSerName val="0"/>
          <c:showPercent val="0"/>
          <c:showBubbleSize val="0"/>
        </c:dLbls>
        <c:gapWidth val="219"/>
        <c:axId val="-2143063064"/>
        <c:axId val="-2143093016"/>
      </c:barChart>
      <c:catAx>
        <c:axId val="-21430630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nl-BE"/>
          </a:p>
        </c:txPr>
        <c:crossAx val="-2143093016"/>
        <c:crosses val="autoZero"/>
        <c:auto val="1"/>
        <c:lblAlgn val="ctr"/>
        <c:lblOffset val="100"/>
        <c:noMultiLvlLbl val="0"/>
      </c:catAx>
      <c:valAx>
        <c:axId val="-2143093016"/>
        <c:scaling>
          <c:orientation val="minMax"/>
          <c:max val="1"/>
          <c:min val="0"/>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14306306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nl-BE"/>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nl-BE" sz="2800" dirty="0"/>
              <a:t>Euthanasia </a:t>
            </a:r>
            <a:r>
              <a:rPr lang="nl-BE" sz="2800" i="1" dirty="0">
                <a:solidFill>
                  <a:schemeClr val="bg1">
                    <a:lumMod val="65000"/>
                  </a:schemeClr>
                </a:solidFill>
              </a:rPr>
              <a:t>only in a small proportion of dying persons</a:t>
            </a:r>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1"/>
          <c:order val="0"/>
          <c:tx>
            <c:strRef>
              <c:f>Sheet1!$C$1</c:f>
              <c:strCache>
                <c:ptCount val="1"/>
                <c:pt idx="0">
                  <c:v>2007</c:v>
                </c:pt>
              </c:strCache>
            </c:strRef>
          </c:tx>
          <c:spPr>
            <a:solidFill>
              <a:schemeClr val="accent2">
                <a:lumMod val="60000"/>
                <a:lumOff val="40000"/>
                <a:alpha val="80000"/>
              </a:schemeClr>
            </a:solidFill>
          </c:spPr>
          <c:invertIfNegative val="0"/>
          <c:cat>
            <c:strRef>
              <c:f>Sheet1!$A$2:$A$6</c:f>
              <c:strCache>
                <c:ptCount val="5"/>
                <c:pt idx="0">
                  <c:v>Euthanasia</c:v>
                </c:pt>
                <c:pt idx="1">
                  <c:v>Continuous deep sedation</c:v>
                </c:pt>
                <c:pt idx="2">
                  <c:v>non-treatment decision</c:v>
                </c:pt>
                <c:pt idx="3">
                  <c:v>intensified symptom alleviation</c:v>
                </c:pt>
                <c:pt idx="4">
                  <c:v>All ELDs</c:v>
                </c:pt>
              </c:strCache>
            </c:strRef>
          </c:cat>
          <c:val>
            <c:numRef>
              <c:f>Sheet1!$C$2:$C$6</c:f>
              <c:numCache>
                <c:formatCode>0.0%</c:formatCode>
                <c:ptCount val="5"/>
                <c:pt idx="0">
                  <c:v>0.02</c:v>
                </c:pt>
                <c:pt idx="1">
                  <c:v>0.14499999999999999</c:v>
                </c:pt>
                <c:pt idx="2">
                  <c:v>0.17399999999999999</c:v>
                </c:pt>
                <c:pt idx="3">
                  <c:v>0.26700000000000002</c:v>
                </c:pt>
                <c:pt idx="4">
                  <c:v>0.47799999999999998</c:v>
                </c:pt>
              </c:numCache>
            </c:numRef>
          </c:val>
          <c:extLst>
            <c:ext xmlns:c16="http://schemas.microsoft.com/office/drawing/2014/chart" uri="{C3380CC4-5D6E-409C-BE32-E72D297353CC}">
              <c16:uniqueId val="{00000000-560C-4F82-8740-988798791FDF}"/>
            </c:ext>
          </c:extLst>
        </c:ser>
        <c:ser>
          <c:idx val="2"/>
          <c:order val="1"/>
          <c:tx>
            <c:strRef>
              <c:f>Sheet1!$B$1</c:f>
              <c:strCache>
                <c:ptCount val="1"/>
                <c:pt idx="0">
                  <c:v>2013</c:v>
                </c:pt>
              </c:strCache>
            </c:strRef>
          </c:tx>
          <c:spPr>
            <a:solidFill>
              <a:schemeClr val="accent2">
                <a:lumMod val="75000"/>
                <a:alpha val="80000"/>
              </a:schemeClr>
            </a:solidFill>
          </c:spPr>
          <c:invertIfNegative val="0"/>
          <c:cat>
            <c:strRef>
              <c:f>Sheet1!$A$2:$A$6</c:f>
              <c:strCache>
                <c:ptCount val="5"/>
                <c:pt idx="0">
                  <c:v>Euthanasia</c:v>
                </c:pt>
                <c:pt idx="1">
                  <c:v>Continuous deep sedation</c:v>
                </c:pt>
                <c:pt idx="2">
                  <c:v>non-treatment decision</c:v>
                </c:pt>
                <c:pt idx="3">
                  <c:v>intensified symptom alleviation</c:v>
                </c:pt>
                <c:pt idx="4">
                  <c:v>All ELDs</c:v>
                </c:pt>
              </c:strCache>
            </c:strRef>
          </c:cat>
          <c:val>
            <c:numRef>
              <c:f>Sheet1!$B$2:$B$6</c:f>
              <c:numCache>
                <c:formatCode>0.0%</c:formatCode>
                <c:ptCount val="5"/>
                <c:pt idx="0">
                  <c:v>4.5999999999999999E-2</c:v>
                </c:pt>
                <c:pt idx="1">
                  <c:v>0.12</c:v>
                </c:pt>
                <c:pt idx="2">
                  <c:v>0.17199999999999999</c:v>
                </c:pt>
                <c:pt idx="3">
                  <c:v>0.24199999999999999</c:v>
                </c:pt>
                <c:pt idx="4">
                  <c:v>0.47799999999999998</c:v>
                </c:pt>
              </c:numCache>
            </c:numRef>
          </c:val>
          <c:extLst>
            <c:ext xmlns:c16="http://schemas.microsoft.com/office/drawing/2014/chart" uri="{C3380CC4-5D6E-409C-BE32-E72D297353CC}">
              <c16:uniqueId val="{00000001-560C-4F82-8740-988798791FDF}"/>
            </c:ext>
          </c:extLst>
        </c:ser>
        <c:dLbls>
          <c:showLegendKey val="0"/>
          <c:showVal val="0"/>
          <c:showCatName val="0"/>
          <c:showSerName val="0"/>
          <c:showPercent val="0"/>
          <c:showBubbleSize val="0"/>
        </c:dLbls>
        <c:gapWidth val="276"/>
        <c:gapDepth val="100"/>
        <c:shape val="box"/>
        <c:axId val="-2142557688"/>
        <c:axId val="-2142554744"/>
        <c:axId val="0"/>
      </c:bar3DChart>
      <c:catAx>
        <c:axId val="-2142557688"/>
        <c:scaling>
          <c:orientation val="minMax"/>
        </c:scaling>
        <c:delete val="0"/>
        <c:axPos val="l"/>
        <c:numFmt formatCode="General" sourceLinked="0"/>
        <c:majorTickMark val="none"/>
        <c:minorTickMark val="none"/>
        <c:tickLblPos val="nextTo"/>
        <c:txPr>
          <a:bodyPr/>
          <a:lstStyle/>
          <a:p>
            <a:pPr>
              <a:defRPr b="1"/>
            </a:pPr>
            <a:endParaRPr lang="nl-BE"/>
          </a:p>
        </c:txPr>
        <c:crossAx val="-2142554744"/>
        <c:crosses val="autoZero"/>
        <c:auto val="1"/>
        <c:lblAlgn val="ctr"/>
        <c:lblOffset val="100"/>
        <c:noMultiLvlLbl val="0"/>
      </c:catAx>
      <c:valAx>
        <c:axId val="-2142554744"/>
        <c:scaling>
          <c:orientation val="minMax"/>
        </c:scaling>
        <c:delete val="0"/>
        <c:axPos val="b"/>
        <c:majorGridlines/>
        <c:numFmt formatCode="0%" sourceLinked="0"/>
        <c:majorTickMark val="out"/>
        <c:minorTickMark val="none"/>
        <c:tickLblPos val="nextTo"/>
        <c:crossAx val="-2142557688"/>
        <c:crosses val="autoZero"/>
        <c:crossBetween val="between"/>
      </c:valAx>
    </c:plotArea>
    <c:legend>
      <c:legendPos val="b"/>
      <c:overlay val="0"/>
    </c:legend>
    <c:plotVisOnly val="1"/>
    <c:dispBlanksAs val="gap"/>
    <c:showDLblsOverMax val="0"/>
  </c:chart>
  <c:txPr>
    <a:bodyPr/>
    <a:lstStyle/>
    <a:p>
      <a:pPr>
        <a:defRPr sz="1800">
          <a:latin typeface="Calibri" panose="020F0502020204030204" pitchFamily="34" charset="0"/>
        </a:defRPr>
      </a:pPr>
      <a:endParaRPr lang="nl-BE"/>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567628863546701"/>
          <c:y val="2.2031768708182201E-2"/>
          <c:w val="0.86235870516185498"/>
          <c:h val="0.83261956838728501"/>
        </c:manualLayout>
      </c:layout>
      <c:barChart>
        <c:barDir val="col"/>
        <c:grouping val="clustered"/>
        <c:varyColors val="0"/>
        <c:ser>
          <c:idx val="0"/>
          <c:order val="0"/>
          <c:spPr>
            <a:solidFill>
              <a:srgbClr val="92D050"/>
            </a:solidFill>
          </c:spPr>
          <c:invertIfNegative val="0"/>
          <c:cat>
            <c:strRef>
              <c:f>'Table 3 Appropriate care'!$A$24:$A$27</c:f>
              <c:strCache>
                <c:ptCount val="4"/>
                <c:pt idx="0">
                  <c:v>Specialist palliative care</c:v>
                </c:pt>
                <c:pt idx="1">
                  <c:v>Official palliative care status</c:v>
                </c:pt>
                <c:pt idx="2">
                  <c:v>Home death</c:v>
                </c:pt>
                <c:pt idx="3">
                  <c:v>Death in nursing home of residence or home</c:v>
                </c:pt>
              </c:strCache>
            </c:strRef>
          </c:cat>
          <c:val>
            <c:numRef>
              <c:f>'Table 3 Appropriate care'!$B$24:$B$27</c:f>
              <c:numCache>
                <c:formatCode>0.00</c:formatCode>
                <c:ptCount val="4"/>
                <c:pt idx="0">
                  <c:v>51.77</c:v>
                </c:pt>
                <c:pt idx="1">
                  <c:v>38.33</c:v>
                </c:pt>
                <c:pt idx="2">
                  <c:v>29.31</c:v>
                </c:pt>
                <c:pt idx="3">
                  <c:v>38.700000000000003</c:v>
                </c:pt>
              </c:numCache>
            </c:numRef>
          </c:val>
          <c:extLst>
            <c:ext xmlns:c16="http://schemas.microsoft.com/office/drawing/2014/chart" uri="{C3380CC4-5D6E-409C-BE32-E72D297353CC}">
              <c16:uniqueId val="{00000000-D4AD-47EF-9356-941CA24FCAA3}"/>
            </c:ext>
          </c:extLst>
        </c:ser>
        <c:dLbls>
          <c:showLegendKey val="0"/>
          <c:showVal val="0"/>
          <c:showCatName val="0"/>
          <c:showSerName val="0"/>
          <c:showPercent val="0"/>
          <c:showBubbleSize val="0"/>
        </c:dLbls>
        <c:gapWidth val="150"/>
        <c:axId val="-2143033080"/>
        <c:axId val="-2143022456"/>
      </c:barChart>
      <c:catAx>
        <c:axId val="-2143033080"/>
        <c:scaling>
          <c:orientation val="minMax"/>
        </c:scaling>
        <c:delete val="0"/>
        <c:axPos val="b"/>
        <c:numFmt formatCode="General" sourceLinked="0"/>
        <c:majorTickMark val="out"/>
        <c:minorTickMark val="none"/>
        <c:tickLblPos val="nextTo"/>
        <c:crossAx val="-2143022456"/>
        <c:crosses val="autoZero"/>
        <c:auto val="1"/>
        <c:lblAlgn val="ctr"/>
        <c:lblOffset val="100"/>
        <c:noMultiLvlLbl val="0"/>
      </c:catAx>
      <c:valAx>
        <c:axId val="-2143022456"/>
        <c:scaling>
          <c:orientation val="minMax"/>
        </c:scaling>
        <c:delete val="0"/>
        <c:axPos val="l"/>
        <c:majorGridlines/>
        <c:numFmt formatCode="0.00" sourceLinked="1"/>
        <c:majorTickMark val="out"/>
        <c:minorTickMark val="none"/>
        <c:tickLblPos val="nextTo"/>
        <c:crossAx val="-2143033080"/>
        <c:crosses val="autoZero"/>
        <c:crossBetween val="between"/>
      </c:valAx>
    </c:plotArea>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acp!$B$1</c:f>
              <c:strCache>
                <c:ptCount val="1"/>
                <c:pt idx="0">
                  <c:v>advanced dementia</c:v>
                </c:pt>
              </c:strCache>
            </c:strRef>
          </c:tx>
          <c:spPr>
            <a:solidFill>
              <a:schemeClr val="accent6">
                <a:lumMod val="75000"/>
              </a:schemeClr>
            </a:solidFill>
          </c:spPr>
          <c:invertIfNegative val="0"/>
          <c:dLbls>
            <c:spPr>
              <a:noFill/>
              <a:ln>
                <a:noFill/>
              </a:ln>
              <a:effectLst/>
            </c:spPr>
            <c:txPr>
              <a:bodyPr/>
              <a:lstStyle/>
              <a:p>
                <a:pPr>
                  <a:defRPr sz="1200"/>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acp!$A$2:$A$5</c:f>
              <c:strCache>
                <c:ptCount val="4"/>
                <c:pt idx="0">
                  <c:v>verbal communication pt-GP end-of-life treatments/goals of care *</c:v>
                </c:pt>
                <c:pt idx="1">
                  <c:v>advance written patient directive </c:v>
                </c:pt>
                <c:pt idx="2">
                  <c:v>legal representative appointed in writing by pt </c:v>
                </c:pt>
                <c:pt idx="3">
                  <c:v>advance written decision/GP order limiting life-sustaining treatment (DNR, DNH…)</c:v>
                </c:pt>
              </c:strCache>
            </c:strRef>
          </c:cat>
          <c:val>
            <c:numRef>
              <c:f>acp!$B$2:$B$5</c:f>
              <c:numCache>
                <c:formatCode>0</c:formatCode>
                <c:ptCount val="4"/>
                <c:pt idx="0">
                  <c:v>16.899999999999999</c:v>
                </c:pt>
                <c:pt idx="1">
                  <c:v>13.2</c:v>
                </c:pt>
                <c:pt idx="2">
                  <c:v>7.1</c:v>
                </c:pt>
                <c:pt idx="3">
                  <c:v>65.099999999999994</c:v>
                </c:pt>
              </c:numCache>
            </c:numRef>
          </c:val>
          <c:extLst>
            <c:ext xmlns:c16="http://schemas.microsoft.com/office/drawing/2014/chart" uri="{C3380CC4-5D6E-409C-BE32-E72D297353CC}">
              <c16:uniqueId val="{00000000-3744-46C3-987B-8D87ACB57971}"/>
            </c:ext>
          </c:extLst>
        </c:ser>
        <c:ser>
          <c:idx val="1"/>
          <c:order val="1"/>
          <c:tx>
            <c:strRef>
              <c:f>acp!$C$1</c:f>
              <c:strCache>
                <c:ptCount val="1"/>
                <c:pt idx="0">
                  <c:v>severe dementia</c:v>
                </c:pt>
              </c:strCache>
            </c:strRef>
          </c:tx>
          <c:spPr>
            <a:solidFill>
              <a:srgbClr val="FFC000"/>
            </a:solidFill>
          </c:spPr>
          <c:invertIfNegative val="0"/>
          <c:dLbls>
            <c:spPr>
              <a:noFill/>
              <a:ln>
                <a:noFill/>
              </a:ln>
              <a:effectLst/>
            </c:spPr>
            <c:txPr>
              <a:bodyPr/>
              <a:lstStyle/>
              <a:p>
                <a:pPr>
                  <a:defRPr sz="1200"/>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acp!$A$2:$A$5</c:f>
              <c:strCache>
                <c:ptCount val="4"/>
                <c:pt idx="0">
                  <c:v>verbal communication pt-GP end-of-life treatments/goals of care *</c:v>
                </c:pt>
                <c:pt idx="1">
                  <c:v>advance written patient directive </c:v>
                </c:pt>
                <c:pt idx="2">
                  <c:v>legal representative appointed in writing by pt </c:v>
                </c:pt>
                <c:pt idx="3">
                  <c:v>advance written decision/GP order limiting life-sustaining treatment (DNR, DNH…)</c:v>
                </c:pt>
              </c:strCache>
            </c:strRef>
          </c:cat>
          <c:val>
            <c:numRef>
              <c:f>acp!$C$2:$C$5</c:f>
              <c:numCache>
                <c:formatCode>0</c:formatCode>
                <c:ptCount val="4"/>
                <c:pt idx="0">
                  <c:v>19.399999999999999</c:v>
                </c:pt>
                <c:pt idx="1">
                  <c:v>17.899999999999999</c:v>
                </c:pt>
                <c:pt idx="2">
                  <c:v>3.6</c:v>
                </c:pt>
                <c:pt idx="3">
                  <c:v>51.8</c:v>
                </c:pt>
              </c:numCache>
            </c:numRef>
          </c:val>
          <c:extLst>
            <c:ext xmlns:c16="http://schemas.microsoft.com/office/drawing/2014/chart" uri="{C3380CC4-5D6E-409C-BE32-E72D297353CC}">
              <c16:uniqueId val="{00000001-3744-46C3-987B-8D87ACB57971}"/>
            </c:ext>
          </c:extLst>
        </c:ser>
        <c:ser>
          <c:idx val="2"/>
          <c:order val="2"/>
          <c:tx>
            <c:strRef>
              <c:f>acp!$D$1</c:f>
              <c:strCache>
                <c:ptCount val="1"/>
                <c:pt idx="0">
                  <c:v>moderate/mild dementia</c:v>
                </c:pt>
              </c:strCache>
            </c:strRef>
          </c:tx>
          <c:spPr>
            <a:solidFill>
              <a:srgbClr val="00B050"/>
            </a:solidFill>
          </c:spPr>
          <c:invertIfNegative val="0"/>
          <c:dLbls>
            <c:spPr>
              <a:noFill/>
              <a:ln>
                <a:noFill/>
              </a:ln>
              <a:effectLst/>
            </c:spPr>
            <c:txPr>
              <a:bodyPr/>
              <a:lstStyle/>
              <a:p>
                <a:pPr>
                  <a:defRPr sz="1200"/>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acp!$A$2:$A$5</c:f>
              <c:strCache>
                <c:ptCount val="4"/>
                <c:pt idx="0">
                  <c:v>verbal communication pt-GP end-of-life treatments/goals of care *</c:v>
                </c:pt>
                <c:pt idx="1">
                  <c:v>advance written patient directive </c:v>
                </c:pt>
                <c:pt idx="2">
                  <c:v>legal representative appointed in writing by pt </c:v>
                </c:pt>
                <c:pt idx="3">
                  <c:v>advance written decision/GP order limiting life-sustaining treatment (DNR, DNH…)</c:v>
                </c:pt>
              </c:strCache>
            </c:strRef>
          </c:cat>
          <c:val>
            <c:numRef>
              <c:f>acp!$D$2:$D$5</c:f>
              <c:numCache>
                <c:formatCode>0</c:formatCode>
                <c:ptCount val="4"/>
                <c:pt idx="0">
                  <c:v>35</c:v>
                </c:pt>
                <c:pt idx="1">
                  <c:v>8.3000000000000007</c:v>
                </c:pt>
                <c:pt idx="2">
                  <c:v>3.1</c:v>
                </c:pt>
                <c:pt idx="3">
                  <c:v>47.2</c:v>
                </c:pt>
              </c:numCache>
            </c:numRef>
          </c:val>
          <c:extLst>
            <c:ext xmlns:c16="http://schemas.microsoft.com/office/drawing/2014/chart" uri="{C3380CC4-5D6E-409C-BE32-E72D297353CC}">
              <c16:uniqueId val="{00000002-3744-46C3-987B-8D87ACB57971}"/>
            </c:ext>
          </c:extLst>
        </c:ser>
        <c:dLbls>
          <c:showLegendKey val="0"/>
          <c:showVal val="0"/>
          <c:showCatName val="0"/>
          <c:showSerName val="0"/>
          <c:showPercent val="0"/>
          <c:showBubbleSize val="0"/>
        </c:dLbls>
        <c:gapWidth val="150"/>
        <c:axId val="2127328200"/>
        <c:axId val="2127322056"/>
      </c:barChart>
      <c:catAx>
        <c:axId val="2127328200"/>
        <c:scaling>
          <c:orientation val="minMax"/>
        </c:scaling>
        <c:delete val="0"/>
        <c:axPos val="b"/>
        <c:numFmt formatCode="General" sourceLinked="0"/>
        <c:majorTickMark val="out"/>
        <c:minorTickMark val="none"/>
        <c:tickLblPos val="nextTo"/>
        <c:txPr>
          <a:bodyPr/>
          <a:lstStyle/>
          <a:p>
            <a:pPr>
              <a:defRPr sz="1300"/>
            </a:pPr>
            <a:endParaRPr lang="nl-BE"/>
          </a:p>
        </c:txPr>
        <c:crossAx val="2127322056"/>
        <c:crosses val="autoZero"/>
        <c:auto val="1"/>
        <c:lblAlgn val="ctr"/>
        <c:lblOffset val="100"/>
        <c:noMultiLvlLbl val="0"/>
      </c:catAx>
      <c:valAx>
        <c:axId val="2127322056"/>
        <c:scaling>
          <c:orientation val="minMax"/>
          <c:max val="80"/>
        </c:scaling>
        <c:delete val="0"/>
        <c:axPos val="l"/>
        <c:majorGridlines>
          <c:spPr>
            <a:ln>
              <a:noFill/>
            </a:ln>
          </c:spPr>
        </c:majorGridlines>
        <c:numFmt formatCode="0" sourceLinked="1"/>
        <c:majorTickMark val="out"/>
        <c:minorTickMark val="none"/>
        <c:tickLblPos val="nextTo"/>
        <c:crossAx val="2127328200"/>
        <c:crosses val="autoZero"/>
        <c:crossBetween val="between"/>
        <c:majorUnit val="10"/>
      </c:valAx>
    </c:plotArea>
    <c:legend>
      <c:legendPos val="r"/>
      <c:layout>
        <c:manualLayout>
          <c:xMode val="edge"/>
          <c:yMode val="edge"/>
          <c:x val="0.72617762693772103"/>
          <c:y val="0.10631377959025901"/>
          <c:w val="0.21301951920596501"/>
          <c:h val="0.27335389560041001"/>
        </c:manualLayout>
      </c:layout>
      <c:overlay val="0"/>
      <c:txPr>
        <a:bodyPr/>
        <a:lstStyle/>
        <a:p>
          <a:pPr>
            <a:defRPr sz="1400"/>
          </a:pPr>
          <a:endParaRPr lang="nl-BE"/>
        </a:p>
      </c:txPr>
    </c:legend>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stacked"/>
        <c:varyColors val="0"/>
        <c:ser>
          <c:idx val="0"/>
          <c:order val="0"/>
          <c:tx>
            <c:strRef>
              <c:f>Sheet2!$J$36</c:f>
              <c:strCache>
                <c:ptCount val="1"/>
                <c:pt idx="0">
                  <c:v>Home</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Sheet2!$I$37:$I$54</c:f>
              <c:strCache>
                <c:ptCount val="18"/>
                <c:pt idx="0">
                  <c:v>IT</c:v>
                </c:pt>
                <c:pt idx="1">
                  <c:v>ES</c:v>
                </c:pt>
                <c:pt idx="2">
                  <c:v>FR</c:v>
                </c:pt>
                <c:pt idx="3">
                  <c:v>BE</c:v>
                </c:pt>
                <c:pt idx="4">
                  <c:v>NL</c:v>
                </c:pt>
                <c:pt idx="5">
                  <c:v>ENG</c:v>
                </c:pt>
                <c:pt idx="6">
                  <c:v>WAL</c:v>
                </c:pt>
                <c:pt idx="8">
                  <c:v>CZ</c:v>
                </c:pt>
                <c:pt idx="11">
                  <c:v>NZ</c:v>
                </c:pt>
                <c:pt idx="13">
                  <c:v>CA</c:v>
                </c:pt>
                <c:pt idx="14">
                  <c:v>US</c:v>
                </c:pt>
                <c:pt idx="16">
                  <c:v>MX</c:v>
                </c:pt>
                <c:pt idx="17">
                  <c:v>KR</c:v>
                </c:pt>
              </c:strCache>
            </c:strRef>
          </c:cat>
          <c:val>
            <c:numRef>
              <c:f>Sheet2!$J$37:$J$54</c:f>
              <c:numCache>
                <c:formatCode>0.0</c:formatCode>
                <c:ptCount val="18"/>
                <c:pt idx="0">
                  <c:v>45.3</c:v>
                </c:pt>
                <c:pt idx="1">
                  <c:v>31.6</c:v>
                </c:pt>
                <c:pt idx="2">
                  <c:v>19.100000000000001</c:v>
                </c:pt>
                <c:pt idx="3">
                  <c:v>28.9</c:v>
                </c:pt>
                <c:pt idx="4">
                  <c:v>46.3</c:v>
                </c:pt>
                <c:pt idx="5">
                  <c:v>26.1</c:v>
                </c:pt>
                <c:pt idx="6">
                  <c:v>26.2</c:v>
                </c:pt>
                <c:pt idx="8">
                  <c:v>18.2</c:v>
                </c:pt>
                <c:pt idx="11">
                  <c:v>28.5</c:v>
                </c:pt>
                <c:pt idx="13">
                  <c:v>16.100000000000001</c:v>
                </c:pt>
                <c:pt idx="14">
                  <c:v>39</c:v>
                </c:pt>
                <c:pt idx="16">
                  <c:v>57.3</c:v>
                </c:pt>
                <c:pt idx="17">
                  <c:v>11.8</c:v>
                </c:pt>
              </c:numCache>
            </c:numRef>
          </c:val>
          <c:extLst>
            <c:ext xmlns:c16="http://schemas.microsoft.com/office/drawing/2014/chart" uri="{C3380CC4-5D6E-409C-BE32-E72D297353CC}">
              <c16:uniqueId val="{00000000-C2D8-4E10-8224-6F47AF81ACBF}"/>
            </c:ext>
          </c:extLst>
        </c:ser>
        <c:ser>
          <c:idx val="1"/>
          <c:order val="1"/>
          <c:tx>
            <c:strRef>
              <c:f>Sheet2!$K$36</c:f>
              <c:strCache>
                <c:ptCount val="1"/>
                <c:pt idx="0">
                  <c:v>Hospital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Sheet2!$I$37:$I$54</c:f>
              <c:strCache>
                <c:ptCount val="18"/>
                <c:pt idx="0">
                  <c:v>IT</c:v>
                </c:pt>
                <c:pt idx="1">
                  <c:v>ES</c:v>
                </c:pt>
                <c:pt idx="2">
                  <c:v>FR</c:v>
                </c:pt>
                <c:pt idx="3">
                  <c:v>BE</c:v>
                </c:pt>
                <c:pt idx="4">
                  <c:v>NL</c:v>
                </c:pt>
                <c:pt idx="5">
                  <c:v>ENG</c:v>
                </c:pt>
                <c:pt idx="6">
                  <c:v>WAL</c:v>
                </c:pt>
                <c:pt idx="8">
                  <c:v>CZ</c:v>
                </c:pt>
                <c:pt idx="11">
                  <c:v>NZ</c:v>
                </c:pt>
                <c:pt idx="13">
                  <c:v>CA</c:v>
                </c:pt>
                <c:pt idx="14">
                  <c:v>US</c:v>
                </c:pt>
                <c:pt idx="16">
                  <c:v>MX</c:v>
                </c:pt>
                <c:pt idx="17">
                  <c:v>KR</c:v>
                </c:pt>
              </c:strCache>
            </c:strRef>
          </c:cat>
          <c:val>
            <c:numRef>
              <c:f>Sheet2!$K$37:$K$54</c:f>
              <c:numCache>
                <c:formatCode>0.0</c:formatCode>
                <c:ptCount val="18"/>
                <c:pt idx="0">
                  <c:v>47.3</c:v>
                </c:pt>
                <c:pt idx="1">
                  <c:v>64.900000000000006</c:v>
                </c:pt>
                <c:pt idx="2">
                  <c:v>72.8</c:v>
                </c:pt>
                <c:pt idx="3">
                  <c:v>59.3</c:v>
                </c:pt>
                <c:pt idx="4">
                  <c:v>25.8</c:v>
                </c:pt>
                <c:pt idx="5">
                  <c:v>44.4</c:v>
                </c:pt>
                <c:pt idx="6">
                  <c:v>56.6</c:v>
                </c:pt>
                <c:pt idx="8">
                  <c:v>64.7</c:v>
                </c:pt>
                <c:pt idx="11">
                  <c:v>26.2</c:v>
                </c:pt>
                <c:pt idx="13">
                  <c:v>67.599999999999994</c:v>
                </c:pt>
                <c:pt idx="14">
                  <c:v>33.700000000000003</c:v>
                </c:pt>
                <c:pt idx="16">
                  <c:v>39.9</c:v>
                </c:pt>
                <c:pt idx="17">
                  <c:v>87.2</c:v>
                </c:pt>
              </c:numCache>
            </c:numRef>
          </c:val>
          <c:extLst>
            <c:ext xmlns:c16="http://schemas.microsoft.com/office/drawing/2014/chart" uri="{C3380CC4-5D6E-409C-BE32-E72D297353CC}">
              <c16:uniqueId val="{00000001-C2D8-4E10-8224-6F47AF81ACBF}"/>
            </c:ext>
          </c:extLst>
        </c:ser>
        <c:ser>
          <c:idx val="2"/>
          <c:order val="2"/>
          <c:tx>
            <c:strRef>
              <c:f>Sheet2!$L$36</c:f>
              <c:strCache>
                <c:ptCount val="1"/>
                <c:pt idx="0">
                  <c:v>Nursing home</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Sheet2!$I$37:$I$54</c:f>
              <c:strCache>
                <c:ptCount val="18"/>
                <c:pt idx="0">
                  <c:v>IT</c:v>
                </c:pt>
                <c:pt idx="1">
                  <c:v>ES</c:v>
                </c:pt>
                <c:pt idx="2">
                  <c:v>FR</c:v>
                </c:pt>
                <c:pt idx="3">
                  <c:v>BE</c:v>
                </c:pt>
                <c:pt idx="4">
                  <c:v>NL</c:v>
                </c:pt>
                <c:pt idx="5">
                  <c:v>ENG</c:v>
                </c:pt>
                <c:pt idx="6">
                  <c:v>WAL</c:v>
                </c:pt>
                <c:pt idx="8">
                  <c:v>CZ</c:v>
                </c:pt>
                <c:pt idx="11">
                  <c:v>NZ</c:v>
                </c:pt>
                <c:pt idx="13">
                  <c:v>CA</c:v>
                </c:pt>
                <c:pt idx="14">
                  <c:v>US</c:v>
                </c:pt>
                <c:pt idx="16">
                  <c:v>MX</c:v>
                </c:pt>
                <c:pt idx="17">
                  <c:v>KR</c:v>
                </c:pt>
              </c:strCache>
            </c:strRef>
          </c:cat>
          <c:val>
            <c:numRef>
              <c:f>Sheet2!$L$37:$L$54</c:f>
              <c:numCache>
                <c:formatCode>0.0</c:formatCode>
                <c:ptCount val="18"/>
                <c:pt idx="0">
                  <c:v>3.9</c:v>
                </c:pt>
                <c:pt idx="1">
                  <c:v>3.3</c:v>
                </c:pt>
                <c:pt idx="2">
                  <c:v>5.5</c:v>
                </c:pt>
                <c:pt idx="3">
                  <c:v>11.2</c:v>
                </c:pt>
                <c:pt idx="4">
                  <c:v>19.3</c:v>
                </c:pt>
                <c:pt idx="5">
                  <c:v>10.9</c:v>
                </c:pt>
                <c:pt idx="6">
                  <c:v>6</c:v>
                </c:pt>
                <c:pt idx="8">
                  <c:v>16.600000000000001</c:v>
                </c:pt>
                <c:pt idx="11">
                  <c:v>24</c:v>
                </c:pt>
                <c:pt idx="13">
                  <c:v>11.4</c:v>
                </c:pt>
                <c:pt idx="14">
                  <c:v>16.3</c:v>
                </c:pt>
                <c:pt idx="16">
                  <c:v>0</c:v>
                </c:pt>
                <c:pt idx="17">
                  <c:v>0.8</c:v>
                </c:pt>
              </c:numCache>
            </c:numRef>
          </c:val>
          <c:extLst>
            <c:ext xmlns:c16="http://schemas.microsoft.com/office/drawing/2014/chart" uri="{C3380CC4-5D6E-409C-BE32-E72D297353CC}">
              <c16:uniqueId val="{00000002-C2D8-4E10-8224-6F47AF81ACBF}"/>
            </c:ext>
          </c:extLst>
        </c:ser>
        <c:ser>
          <c:idx val="3"/>
          <c:order val="3"/>
          <c:tx>
            <c:strRef>
              <c:f>Sheet2!$M$36</c:f>
              <c:strCache>
                <c:ptCount val="1"/>
                <c:pt idx="0">
                  <c:v>PC institutions</c:v>
                </c:pt>
              </c:strCache>
            </c:strRef>
          </c:tx>
          <c:invertIfNegative val="0"/>
          <c:cat>
            <c:strRef>
              <c:f>Sheet2!$I$37:$I$54</c:f>
              <c:strCache>
                <c:ptCount val="18"/>
                <c:pt idx="0">
                  <c:v>IT</c:v>
                </c:pt>
                <c:pt idx="1">
                  <c:v>ES</c:v>
                </c:pt>
                <c:pt idx="2">
                  <c:v>FR</c:v>
                </c:pt>
                <c:pt idx="3">
                  <c:v>BE</c:v>
                </c:pt>
                <c:pt idx="4">
                  <c:v>NL</c:v>
                </c:pt>
                <c:pt idx="5">
                  <c:v>ENG</c:v>
                </c:pt>
                <c:pt idx="6">
                  <c:v>WAL</c:v>
                </c:pt>
                <c:pt idx="8">
                  <c:v>CZ</c:v>
                </c:pt>
                <c:pt idx="11">
                  <c:v>NZ</c:v>
                </c:pt>
                <c:pt idx="13">
                  <c:v>CA</c:v>
                </c:pt>
                <c:pt idx="14">
                  <c:v>US</c:v>
                </c:pt>
                <c:pt idx="16">
                  <c:v>MX</c:v>
                </c:pt>
                <c:pt idx="17">
                  <c:v>KR</c:v>
                </c:pt>
              </c:strCache>
            </c:strRef>
          </c:cat>
          <c:val>
            <c:numRef>
              <c:f>Sheet2!$M$37:$M$54</c:f>
              <c:numCache>
                <c:formatCode>0.0</c:formatCode>
                <c:ptCount val="18"/>
                <c:pt idx="0">
                  <c:v>0</c:v>
                </c:pt>
                <c:pt idx="1">
                  <c:v>0</c:v>
                </c:pt>
                <c:pt idx="2">
                  <c:v>0</c:v>
                </c:pt>
                <c:pt idx="3">
                  <c:v>0</c:v>
                </c:pt>
                <c:pt idx="4">
                  <c:v>7.3</c:v>
                </c:pt>
                <c:pt idx="5">
                  <c:v>17.2</c:v>
                </c:pt>
                <c:pt idx="6">
                  <c:v>9.6</c:v>
                </c:pt>
                <c:pt idx="8">
                  <c:v>0</c:v>
                </c:pt>
                <c:pt idx="11">
                  <c:v>18.899999999999999</c:v>
                </c:pt>
                <c:pt idx="13">
                  <c:v>0</c:v>
                </c:pt>
                <c:pt idx="14">
                  <c:v>5.3</c:v>
                </c:pt>
                <c:pt idx="16">
                  <c:v>0</c:v>
                </c:pt>
                <c:pt idx="17">
                  <c:v>0</c:v>
                </c:pt>
              </c:numCache>
            </c:numRef>
          </c:val>
          <c:extLst>
            <c:ext xmlns:c16="http://schemas.microsoft.com/office/drawing/2014/chart" uri="{C3380CC4-5D6E-409C-BE32-E72D297353CC}">
              <c16:uniqueId val="{00000003-C2D8-4E10-8224-6F47AF81ACBF}"/>
            </c:ext>
          </c:extLst>
        </c:ser>
        <c:ser>
          <c:idx val="4"/>
          <c:order val="4"/>
          <c:tx>
            <c:strRef>
              <c:f>Sheet2!$N$36</c:f>
              <c:strCache>
                <c:ptCount val="1"/>
                <c:pt idx="0">
                  <c:v>Others</c:v>
                </c:pt>
              </c:strCache>
            </c:strRef>
          </c:tx>
          <c:spPr>
            <a:solidFill>
              <a:schemeClr val="bg1">
                <a:lumMod val="95000"/>
                <a:alpha val="57000"/>
              </a:schemeClr>
            </a:solidFill>
          </c:spPr>
          <c:invertIfNegative val="0"/>
          <c:cat>
            <c:strRef>
              <c:f>Sheet2!$I$37:$I$54</c:f>
              <c:strCache>
                <c:ptCount val="18"/>
                <c:pt idx="0">
                  <c:v>IT</c:v>
                </c:pt>
                <c:pt idx="1">
                  <c:v>ES</c:v>
                </c:pt>
                <c:pt idx="2">
                  <c:v>FR</c:v>
                </c:pt>
                <c:pt idx="3">
                  <c:v>BE</c:v>
                </c:pt>
                <c:pt idx="4">
                  <c:v>NL</c:v>
                </c:pt>
                <c:pt idx="5">
                  <c:v>ENG</c:v>
                </c:pt>
                <c:pt idx="6">
                  <c:v>WAL</c:v>
                </c:pt>
                <c:pt idx="8">
                  <c:v>CZ</c:v>
                </c:pt>
                <c:pt idx="11">
                  <c:v>NZ</c:v>
                </c:pt>
                <c:pt idx="13">
                  <c:v>CA</c:v>
                </c:pt>
                <c:pt idx="14">
                  <c:v>US</c:v>
                </c:pt>
                <c:pt idx="16">
                  <c:v>MX</c:v>
                </c:pt>
                <c:pt idx="17">
                  <c:v>KR</c:v>
                </c:pt>
              </c:strCache>
            </c:strRef>
          </c:cat>
          <c:val>
            <c:numRef>
              <c:f>Sheet2!$N$37:$N$54</c:f>
              <c:numCache>
                <c:formatCode>0.0</c:formatCode>
                <c:ptCount val="18"/>
                <c:pt idx="0">
                  <c:v>3.5</c:v>
                </c:pt>
                <c:pt idx="1">
                  <c:v>0.2</c:v>
                </c:pt>
                <c:pt idx="2">
                  <c:v>2.7</c:v>
                </c:pt>
                <c:pt idx="3">
                  <c:v>0.6</c:v>
                </c:pt>
                <c:pt idx="4">
                  <c:v>1.4</c:v>
                </c:pt>
                <c:pt idx="5">
                  <c:v>1.4</c:v>
                </c:pt>
                <c:pt idx="6">
                  <c:v>1.6</c:v>
                </c:pt>
                <c:pt idx="8">
                  <c:v>0.5</c:v>
                </c:pt>
                <c:pt idx="11">
                  <c:v>2.5</c:v>
                </c:pt>
                <c:pt idx="13">
                  <c:v>5</c:v>
                </c:pt>
                <c:pt idx="14">
                  <c:v>5.8</c:v>
                </c:pt>
                <c:pt idx="16">
                  <c:v>2.7</c:v>
                </c:pt>
                <c:pt idx="17">
                  <c:v>0.2</c:v>
                </c:pt>
              </c:numCache>
            </c:numRef>
          </c:val>
          <c:extLst>
            <c:ext xmlns:c16="http://schemas.microsoft.com/office/drawing/2014/chart" uri="{C3380CC4-5D6E-409C-BE32-E72D297353CC}">
              <c16:uniqueId val="{00000004-C2D8-4E10-8224-6F47AF81ACBF}"/>
            </c:ext>
          </c:extLst>
        </c:ser>
        <c:dLbls>
          <c:showLegendKey val="0"/>
          <c:showVal val="0"/>
          <c:showCatName val="0"/>
          <c:showSerName val="0"/>
          <c:showPercent val="0"/>
          <c:showBubbleSize val="0"/>
        </c:dLbls>
        <c:gapWidth val="20"/>
        <c:overlap val="100"/>
        <c:axId val="2130343384"/>
        <c:axId val="2130070984"/>
      </c:barChart>
      <c:catAx>
        <c:axId val="2130343384"/>
        <c:scaling>
          <c:orientation val="maxMin"/>
        </c:scaling>
        <c:delete val="0"/>
        <c:axPos val="l"/>
        <c:numFmt formatCode="General" sourceLinked="0"/>
        <c:majorTickMark val="out"/>
        <c:minorTickMark val="none"/>
        <c:tickLblPos val="nextTo"/>
        <c:spPr>
          <a:ln>
            <a:solidFill>
              <a:schemeClr val="bg1"/>
            </a:solidFill>
          </a:ln>
        </c:spPr>
        <c:txPr>
          <a:bodyPr/>
          <a:lstStyle/>
          <a:p>
            <a:pPr>
              <a:defRPr sz="1400">
                <a:solidFill>
                  <a:srgbClr val="1F1F1F"/>
                </a:solidFill>
              </a:defRPr>
            </a:pPr>
            <a:endParaRPr lang="nl-BE"/>
          </a:p>
        </c:txPr>
        <c:crossAx val="2130070984"/>
        <c:crosses val="autoZero"/>
        <c:auto val="1"/>
        <c:lblAlgn val="ctr"/>
        <c:lblOffset val="100"/>
        <c:noMultiLvlLbl val="0"/>
      </c:catAx>
      <c:valAx>
        <c:axId val="2130070984"/>
        <c:scaling>
          <c:orientation val="minMax"/>
          <c:max val="100"/>
        </c:scaling>
        <c:delete val="0"/>
        <c:axPos val="b"/>
        <c:majorGridlines/>
        <c:numFmt formatCode="0.0" sourceLinked="1"/>
        <c:majorTickMark val="out"/>
        <c:minorTickMark val="none"/>
        <c:tickLblPos val="nextTo"/>
        <c:spPr>
          <a:ln>
            <a:solidFill>
              <a:schemeClr val="bg1"/>
            </a:solidFill>
          </a:ln>
        </c:spPr>
        <c:txPr>
          <a:bodyPr/>
          <a:lstStyle/>
          <a:p>
            <a:pPr>
              <a:defRPr sz="1200" b="1">
                <a:solidFill>
                  <a:srgbClr val="1F1F1F"/>
                </a:solidFill>
              </a:defRPr>
            </a:pPr>
            <a:endParaRPr lang="nl-BE"/>
          </a:p>
        </c:txPr>
        <c:crossAx val="2130343384"/>
        <c:crosses val="max"/>
        <c:crossBetween val="between"/>
      </c:valAx>
    </c:plotArea>
    <c:legend>
      <c:legendPos val="r"/>
      <c:layout>
        <c:manualLayout>
          <c:xMode val="edge"/>
          <c:yMode val="edge"/>
          <c:x val="0.83112045530249001"/>
          <c:y val="0.37294011446155501"/>
          <c:w val="0.14114457516833601"/>
          <c:h val="0.30494372529226799"/>
        </c:manualLayout>
      </c:layout>
      <c:overlay val="0"/>
      <c:txPr>
        <a:bodyPr/>
        <a:lstStyle/>
        <a:p>
          <a:pPr>
            <a:defRPr sz="1200">
              <a:solidFill>
                <a:schemeClr val="bg1">
                  <a:lumMod val="50000"/>
                </a:schemeClr>
              </a:solidFill>
            </a:defRPr>
          </a:pPr>
          <a:endParaRPr lang="nl-BE"/>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788"/>
            </a:pPr>
            <a:r>
              <a:rPr lang="en-US" sz="1788" dirty="0"/>
              <a:t>Euthanasia acceptance (mean score)</a:t>
            </a:r>
            <a:endParaRPr lang="en-US" sz="1800" dirty="0"/>
          </a:p>
        </c:rich>
      </c:tx>
      <c:layout>
        <c:manualLayout>
          <c:xMode val="edge"/>
          <c:yMode val="edge"/>
          <c:x val="0.229976117850134"/>
          <c:y val="6.7473877086118904E-4"/>
        </c:manualLayout>
      </c:layout>
      <c:overlay val="0"/>
      <c:spPr>
        <a:noFill/>
        <a:ln w="25377">
          <a:noFill/>
        </a:ln>
      </c:spPr>
    </c:title>
    <c:autoTitleDeleted val="0"/>
    <c:plotArea>
      <c:layout/>
      <c:barChart>
        <c:barDir val="bar"/>
        <c:grouping val="clustered"/>
        <c:varyColors val="0"/>
        <c:ser>
          <c:idx val="0"/>
          <c:order val="0"/>
          <c:tx>
            <c:strRef>
              <c:f>Blad1!$B$1</c:f>
              <c:strCache>
                <c:ptCount val="1"/>
                <c:pt idx="0">
                  <c:v>Accept score</c:v>
                </c:pt>
              </c:strCache>
            </c:strRef>
          </c:tx>
          <c:spPr>
            <a:solidFill>
              <a:srgbClr val="333399"/>
            </a:solidFill>
            <a:ln w="25377">
              <a:noFill/>
            </a:ln>
          </c:spPr>
          <c:invertIfNegative val="0"/>
          <c:dLbls>
            <c:spPr>
              <a:solidFill>
                <a:srgbClr val="FFFFFF"/>
              </a:solidFill>
              <a:ln w="25377">
                <a:noFill/>
              </a:ln>
            </c:spPr>
            <c:txPr>
              <a:bodyPr/>
              <a:lstStyle/>
              <a:p>
                <a:pPr>
                  <a:defRPr sz="1194"/>
                </a:pPr>
                <a:endParaRPr lang="nl-B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Blad1!$A$2:$A$11</c:f>
              <c:strCache>
                <c:ptCount val="10"/>
                <c:pt idx="0">
                  <c:v>Montenegro</c:v>
                </c:pt>
                <c:pt idx="1">
                  <c:v>Bosnia Herzegovina</c:v>
                </c:pt>
                <c:pt idx="2">
                  <c:v>Albania</c:v>
                </c:pt>
                <c:pt idx="3">
                  <c:v>Malta</c:v>
                </c:pt>
                <c:pt idx="4">
                  <c:v>Moldova</c:v>
                </c:pt>
                <c:pt idx="5">
                  <c:v>Armenia</c:v>
                </c:pt>
                <c:pt idx="6">
                  <c:v>Georgia</c:v>
                </c:pt>
                <c:pt idx="7">
                  <c:v>Turkey</c:v>
                </c:pt>
                <c:pt idx="8">
                  <c:v>Cyprus</c:v>
                </c:pt>
                <c:pt idx="9">
                  <c:v>Kosovo</c:v>
                </c:pt>
              </c:strCache>
            </c:strRef>
          </c:cat>
          <c:val>
            <c:numRef>
              <c:f>Blad1!$B$2:$B$11</c:f>
              <c:numCache>
                <c:formatCode>####.00</c:formatCode>
                <c:ptCount val="10"/>
                <c:pt idx="0">
                  <c:v>3.0641430322997869</c:v>
                </c:pt>
                <c:pt idx="1">
                  <c:v>2.9014107799015658</c:v>
                </c:pt>
                <c:pt idx="2">
                  <c:v>2.6891731151872049</c:v>
                </c:pt>
                <c:pt idx="3">
                  <c:v>2.643356102473768</c:v>
                </c:pt>
                <c:pt idx="4">
                  <c:v>2.6353231822505911</c:v>
                </c:pt>
                <c:pt idx="5">
                  <c:v>2.5690275421576709</c:v>
                </c:pt>
                <c:pt idx="6">
                  <c:v>2.422778849148997</c:v>
                </c:pt>
                <c:pt idx="7">
                  <c:v>2.2096108019400771</c:v>
                </c:pt>
                <c:pt idx="8">
                  <c:v>2.0038323269200071</c:v>
                </c:pt>
                <c:pt idx="9">
                  <c:v>1.517697061875771</c:v>
                </c:pt>
              </c:numCache>
            </c:numRef>
          </c:val>
          <c:extLst>
            <c:ext xmlns:c16="http://schemas.microsoft.com/office/drawing/2014/chart" uri="{C3380CC4-5D6E-409C-BE32-E72D297353CC}">
              <c16:uniqueId val="{00000000-AF9D-4219-BA32-383E5B708615}"/>
            </c:ext>
          </c:extLst>
        </c:ser>
        <c:dLbls>
          <c:showLegendKey val="0"/>
          <c:showVal val="0"/>
          <c:showCatName val="0"/>
          <c:showSerName val="0"/>
          <c:showPercent val="0"/>
          <c:showBubbleSize val="0"/>
        </c:dLbls>
        <c:gapWidth val="100"/>
        <c:axId val="-2080666056"/>
        <c:axId val="-2080765272"/>
      </c:barChart>
      <c:catAx>
        <c:axId val="-2080666056"/>
        <c:scaling>
          <c:orientation val="maxMin"/>
        </c:scaling>
        <c:delete val="0"/>
        <c:axPos val="l"/>
        <c:numFmt formatCode="General" sourceLinked="1"/>
        <c:majorTickMark val="none"/>
        <c:minorTickMark val="none"/>
        <c:tickLblPos val="nextTo"/>
        <c:spPr>
          <a:ln w="3172">
            <a:solidFill>
              <a:srgbClr val="808080"/>
            </a:solidFill>
            <a:prstDash val="solid"/>
          </a:ln>
        </c:spPr>
        <c:txPr>
          <a:bodyPr/>
          <a:lstStyle/>
          <a:p>
            <a:pPr>
              <a:defRPr sz="1596"/>
            </a:pPr>
            <a:endParaRPr lang="nl-BE"/>
          </a:p>
        </c:txPr>
        <c:crossAx val="-2080765272"/>
        <c:crosses val="autoZero"/>
        <c:auto val="1"/>
        <c:lblAlgn val="ctr"/>
        <c:lblOffset val="100"/>
        <c:noMultiLvlLbl val="0"/>
      </c:catAx>
      <c:valAx>
        <c:axId val="-2080765272"/>
        <c:scaling>
          <c:orientation val="minMax"/>
          <c:max val="7"/>
          <c:min val="1"/>
        </c:scaling>
        <c:delete val="0"/>
        <c:axPos val="t"/>
        <c:majorGridlines>
          <c:spPr>
            <a:ln w="3172">
              <a:solidFill>
                <a:srgbClr val="000000"/>
              </a:solidFill>
              <a:prstDash val="solid"/>
            </a:ln>
          </c:spPr>
        </c:majorGridlines>
        <c:numFmt formatCode="####.00" sourceLinked="1"/>
        <c:majorTickMark val="out"/>
        <c:minorTickMark val="none"/>
        <c:tickLblPos val="nextTo"/>
        <c:spPr>
          <a:ln w="3172">
            <a:solidFill>
              <a:srgbClr val="808080"/>
            </a:solidFill>
            <a:prstDash val="solid"/>
          </a:ln>
        </c:spPr>
        <c:txPr>
          <a:bodyPr/>
          <a:lstStyle/>
          <a:p>
            <a:pPr>
              <a:defRPr sz="1196" b="1"/>
            </a:pPr>
            <a:endParaRPr lang="nl-BE"/>
          </a:p>
        </c:txPr>
        <c:crossAx val="-2080666056"/>
        <c:crosses val="autoZero"/>
        <c:crossBetween val="between"/>
      </c:valAx>
      <c:spPr>
        <a:noFill/>
        <a:ln w="25377">
          <a:noFill/>
        </a:ln>
      </c:spPr>
    </c:plotArea>
    <c:plotVisOnly val="1"/>
    <c:dispBlanksAs val="gap"/>
    <c:showDLblsOverMax val="0"/>
  </c:chart>
  <c:spPr>
    <a:solidFill>
      <a:srgbClr val="BBE0E3">
        <a:alpha val="95294"/>
      </a:srgbClr>
    </a:solidFill>
    <a:ln>
      <a:noFill/>
    </a:ln>
  </c:spPr>
  <c:txPr>
    <a:bodyPr/>
    <a:lstStyle/>
    <a:p>
      <a:pPr>
        <a:defRPr sz="1787"/>
      </a:pPr>
      <a:endParaRPr lang="nl-BE"/>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5.2539291282913701E-2"/>
          <c:y val="0.109950579065568"/>
          <c:w val="0.92951407337967196"/>
          <c:h val="0.80780541872052802"/>
        </c:manualLayout>
      </c:layout>
      <c:barChart>
        <c:barDir val="col"/>
        <c:grouping val="clustered"/>
        <c:varyColors val="0"/>
        <c:ser>
          <c:idx val="0"/>
          <c:order val="0"/>
          <c:tx>
            <c:strRef>
              <c:f>'emanuel data'!$C$75</c:f>
              <c:strCache>
                <c:ptCount val="1"/>
                <c:pt idx="0">
                  <c:v>last 180 days</c:v>
                </c:pt>
              </c:strCache>
            </c:strRef>
          </c:tx>
          <c:spPr>
            <a:solidFill>
              <a:srgbClr val="5E7980"/>
            </a:solidFill>
          </c:spPr>
          <c:invertIfNegative val="0"/>
          <c:cat>
            <c:strRef>
              <c:f>'emanuel data'!$B$76:$B$82</c:f>
              <c:strCache>
                <c:ptCount val="7"/>
                <c:pt idx="0">
                  <c:v>BE</c:v>
                </c:pt>
                <c:pt idx="1">
                  <c:v>CA</c:v>
                </c:pt>
                <c:pt idx="2">
                  <c:v>ENG</c:v>
                </c:pt>
                <c:pt idx="3">
                  <c:v>DE</c:v>
                </c:pt>
                <c:pt idx="4">
                  <c:v>NL</c:v>
                </c:pt>
                <c:pt idx="5">
                  <c:v>NO</c:v>
                </c:pt>
                <c:pt idx="6">
                  <c:v>USA</c:v>
                </c:pt>
              </c:strCache>
            </c:strRef>
          </c:cat>
          <c:val>
            <c:numRef>
              <c:f>'emanuel data'!$C$76:$C$82</c:f>
              <c:numCache>
                <c:formatCode>General</c:formatCode>
                <c:ptCount val="7"/>
                <c:pt idx="0">
                  <c:v>41</c:v>
                </c:pt>
                <c:pt idx="1">
                  <c:v>29.1</c:v>
                </c:pt>
                <c:pt idx="2">
                  <c:v>0</c:v>
                </c:pt>
                <c:pt idx="3">
                  <c:v>23.8</c:v>
                </c:pt>
                <c:pt idx="4">
                  <c:v>24.9</c:v>
                </c:pt>
                <c:pt idx="5">
                  <c:v>24.3</c:v>
                </c:pt>
                <c:pt idx="6">
                  <c:v>38.700000000000003</c:v>
                </c:pt>
              </c:numCache>
            </c:numRef>
          </c:val>
          <c:extLst>
            <c:ext xmlns:c16="http://schemas.microsoft.com/office/drawing/2014/chart" uri="{C3380CC4-5D6E-409C-BE32-E72D297353CC}">
              <c16:uniqueId val="{00000000-0CB3-4C17-BA4C-6ABF41811AD0}"/>
            </c:ext>
          </c:extLst>
        </c:ser>
        <c:ser>
          <c:idx val="1"/>
          <c:order val="1"/>
          <c:tx>
            <c:strRef>
              <c:f>'emanuel data'!$D$75</c:f>
              <c:strCache>
                <c:ptCount val="1"/>
                <c:pt idx="0">
                  <c:v>last 30 days</c:v>
                </c:pt>
              </c:strCache>
            </c:strRef>
          </c:tx>
          <c:spPr>
            <a:solidFill>
              <a:srgbClr val="C76A0B"/>
            </a:solidFill>
          </c:spPr>
          <c:invertIfNegative val="0"/>
          <c:cat>
            <c:strRef>
              <c:f>'emanuel data'!$B$76:$B$82</c:f>
              <c:strCache>
                <c:ptCount val="7"/>
                <c:pt idx="0">
                  <c:v>BE</c:v>
                </c:pt>
                <c:pt idx="1">
                  <c:v>CA</c:v>
                </c:pt>
                <c:pt idx="2">
                  <c:v>ENG</c:v>
                </c:pt>
                <c:pt idx="3">
                  <c:v>DE</c:v>
                </c:pt>
                <c:pt idx="4">
                  <c:v>NL</c:v>
                </c:pt>
                <c:pt idx="5">
                  <c:v>NO</c:v>
                </c:pt>
                <c:pt idx="6">
                  <c:v>USA</c:v>
                </c:pt>
              </c:strCache>
            </c:strRef>
          </c:cat>
          <c:val>
            <c:numRef>
              <c:f>'emanuel data'!$D$76:$D$82</c:f>
              <c:numCache>
                <c:formatCode>General</c:formatCode>
                <c:ptCount val="7"/>
                <c:pt idx="0">
                  <c:v>16</c:v>
                </c:pt>
                <c:pt idx="1">
                  <c:v>8.8000000000000007</c:v>
                </c:pt>
                <c:pt idx="2">
                  <c:v>0</c:v>
                </c:pt>
                <c:pt idx="3">
                  <c:v>8.1999999999999993</c:v>
                </c:pt>
                <c:pt idx="4">
                  <c:v>14.7</c:v>
                </c:pt>
                <c:pt idx="5">
                  <c:v>6</c:v>
                </c:pt>
                <c:pt idx="6">
                  <c:v>10.6</c:v>
                </c:pt>
              </c:numCache>
            </c:numRef>
          </c:val>
          <c:extLst>
            <c:ext xmlns:c16="http://schemas.microsoft.com/office/drawing/2014/chart" uri="{C3380CC4-5D6E-409C-BE32-E72D297353CC}">
              <c16:uniqueId val="{00000001-0CB3-4C17-BA4C-6ABF41811AD0}"/>
            </c:ext>
          </c:extLst>
        </c:ser>
        <c:dLbls>
          <c:showLegendKey val="0"/>
          <c:showVal val="0"/>
          <c:showCatName val="0"/>
          <c:showSerName val="0"/>
          <c:showPercent val="0"/>
          <c:showBubbleSize val="0"/>
        </c:dLbls>
        <c:gapWidth val="150"/>
        <c:axId val="2126515784"/>
        <c:axId val="2130681512"/>
      </c:barChart>
      <c:catAx>
        <c:axId val="2126515784"/>
        <c:scaling>
          <c:orientation val="minMax"/>
        </c:scaling>
        <c:delete val="0"/>
        <c:axPos val="b"/>
        <c:numFmt formatCode="General" sourceLinked="0"/>
        <c:majorTickMark val="out"/>
        <c:minorTickMark val="none"/>
        <c:tickLblPos val="nextTo"/>
        <c:crossAx val="2130681512"/>
        <c:crosses val="autoZero"/>
        <c:auto val="1"/>
        <c:lblAlgn val="ctr"/>
        <c:lblOffset val="100"/>
        <c:noMultiLvlLbl val="0"/>
      </c:catAx>
      <c:valAx>
        <c:axId val="2130681512"/>
        <c:scaling>
          <c:orientation val="minMax"/>
        </c:scaling>
        <c:delete val="0"/>
        <c:axPos val="l"/>
        <c:majorGridlines/>
        <c:numFmt formatCode="General" sourceLinked="1"/>
        <c:majorTickMark val="out"/>
        <c:minorTickMark val="none"/>
        <c:tickLblPos val="nextTo"/>
        <c:crossAx val="2126515784"/>
        <c:crosses val="autoZero"/>
        <c:crossBetween val="between"/>
      </c:valAx>
    </c:plotArea>
    <c:legend>
      <c:legendPos val="t"/>
      <c:overlay val="0"/>
    </c:legend>
    <c:plotVisOnly val="1"/>
    <c:dispBlanksAs val="gap"/>
    <c:showDLblsOverMax val="0"/>
  </c:chart>
  <c:txPr>
    <a:bodyPr/>
    <a:lstStyle/>
    <a:p>
      <a:pPr>
        <a:defRPr sz="1600"/>
      </a:pPr>
      <a:endParaRPr lang="nl-B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71875"/>
          <c:y val="3.4412955465587002E-2"/>
          <c:w val="0.68526785714285698"/>
          <c:h val="0.89473684210526305"/>
        </c:manualLayout>
      </c:layout>
      <c:lineChart>
        <c:grouping val="standard"/>
        <c:varyColors val="0"/>
        <c:ser>
          <c:idx val="0"/>
          <c:order val="0"/>
          <c:tx>
            <c:strRef>
              <c:f>descriptives!$A$59</c:f>
              <c:strCache>
                <c:ptCount val="1"/>
                <c:pt idx="0">
                  <c:v>DK</c:v>
                </c:pt>
              </c:strCache>
            </c:strRef>
          </c:tx>
          <c:spPr>
            <a:ln w="18161">
              <a:solidFill>
                <a:srgbClr val="000090"/>
              </a:solidFill>
              <a:prstDash val="solid"/>
            </a:ln>
          </c:spPr>
          <c:marker>
            <c:symbol val="diamond"/>
            <c:size val="2"/>
            <c:spPr>
              <a:solidFill>
                <a:srgbClr val="000080"/>
              </a:solidFill>
              <a:ln>
                <a:solidFill>
                  <a:srgbClr val="000080"/>
                </a:solidFill>
                <a:prstDash val="solid"/>
              </a:ln>
            </c:spPr>
          </c:marker>
          <c:cat>
            <c:numRef>
              <c:f>descriptives!$B$58:$E$58</c:f>
              <c:numCache>
                <c:formatCode>General</c:formatCode>
                <c:ptCount val="4"/>
                <c:pt idx="0">
                  <c:v>1981</c:v>
                </c:pt>
                <c:pt idx="1">
                  <c:v>1990</c:v>
                </c:pt>
                <c:pt idx="2">
                  <c:v>1999</c:v>
                </c:pt>
                <c:pt idx="3">
                  <c:v>2008</c:v>
                </c:pt>
              </c:numCache>
            </c:numRef>
          </c:cat>
          <c:val>
            <c:numRef>
              <c:f>descriptives!$B$59:$E$59</c:f>
              <c:numCache>
                <c:formatCode>0.00</c:formatCode>
                <c:ptCount val="4"/>
                <c:pt idx="0">
                  <c:v>6.0617112298535796</c:v>
                </c:pt>
                <c:pt idx="1">
                  <c:v>5.6322314049586799</c:v>
                </c:pt>
                <c:pt idx="2">
                  <c:v>6.6122233930453138</c:v>
                </c:pt>
                <c:pt idx="3">
                  <c:v>6.7932515088151897</c:v>
                </c:pt>
              </c:numCache>
            </c:numRef>
          </c:val>
          <c:smooth val="0"/>
          <c:extLst>
            <c:ext xmlns:c16="http://schemas.microsoft.com/office/drawing/2014/chart" uri="{C3380CC4-5D6E-409C-BE32-E72D297353CC}">
              <c16:uniqueId val="{00000000-E2B4-47C7-BDB4-ECC08B05BB16}"/>
            </c:ext>
          </c:extLst>
        </c:ser>
        <c:ser>
          <c:idx val="1"/>
          <c:order val="1"/>
          <c:tx>
            <c:strRef>
              <c:f>descriptives!$A$60</c:f>
              <c:strCache>
                <c:ptCount val="1"/>
                <c:pt idx="0">
                  <c:v>FR</c:v>
                </c:pt>
              </c:strCache>
            </c:strRef>
          </c:tx>
          <c:spPr>
            <a:ln w="18161">
              <a:solidFill>
                <a:srgbClr val="F20884"/>
              </a:solidFill>
              <a:prstDash val="solid"/>
            </a:ln>
          </c:spPr>
          <c:marker>
            <c:symbol val="triangle"/>
            <c:size val="2"/>
            <c:spPr>
              <a:solidFill>
                <a:srgbClr val="FF00FF"/>
              </a:solidFill>
              <a:ln>
                <a:solidFill>
                  <a:srgbClr val="FF00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descriptives!$B$60:$E$60</c:f>
              <c:numCache>
                <c:formatCode>0.00</c:formatCode>
                <c:ptCount val="4"/>
                <c:pt idx="0">
                  <c:v>4.7225549962551767</c:v>
                </c:pt>
                <c:pt idx="1">
                  <c:v>5.1832298136645996</c:v>
                </c:pt>
                <c:pt idx="2">
                  <c:v>6.1604723960180454</c:v>
                </c:pt>
                <c:pt idx="3">
                  <c:v>6.7461545185533467</c:v>
                </c:pt>
              </c:numCache>
            </c:numRef>
          </c:val>
          <c:smooth val="0"/>
          <c:extLst>
            <c:ext xmlns:c16="http://schemas.microsoft.com/office/drawing/2014/chart" uri="{C3380CC4-5D6E-409C-BE32-E72D297353CC}">
              <c16:uniqueId val="{00000001-E2B4-47C7-BDB4-ECC08B05BB16}"/>
            </c:ext>
          </c:extLst>
        </c:ser>
        <c:ser>
          <c:idx val="2"/>
          <c:order val="2"/>
          <c:tx>
            <c:strRef>
              <c:f>descriptives!$A$61</c:f>
              <c:strCache>
                <c:ptCount val="1"/>
                <c:pt idx="0">
                  <c:v>BE</c:v>
                </c:pt>
              </c:strCache>
            </c:strRef>
          </c:tx>
          <c:spPr>
            <a:ln w="18161">
              <a:solidFill>
                <a:srgbClr val="FCF305"/>
              </a:solidFill>
              <a:prstDash val="solid"/>
            </a:ln>
          </c:spPr>
          <c:marker>
            <c:symbol val="x"/>
            <c:size val="2"/>
            <c:spPr>
              <a:solidFill>
                <a:srgbClr val="FFFF00"/>
              </a:solidFill>
              <a:ln>
                <a:solidFill>
                  <a:srgbClr val="FFFF00"/>
                </a:solidFill>
                <a:prstDash val="solid"/>
              </a:ln>
            </c:spPr>
          </c:marker>
          <c:cat>
            <c:numRef>
              <c:f>descriptives!$B$58:$E$58</c:f>
              <c:numCache>
                <c:formatCode>General</c:formatCode>
                <c:ptCount val="4"/>
                <c:pt idx="0">
                  <c:v>1981</c:v>
                </c:pt>
                <c:pt idx="1">
                  <c:v>1990</c:v>
                </c:pt>
                <c:pt idx="2">
                  <c:v>1999</c:v>
                </c:pt>
                <c:pt idx="3">
                  <c:v>2008</c:v>
                </c:pt>
              </c:numCache>
            </c:numRef>
          </c:cat>
          <c:val>
            <c:numRef>
              <c:f>descriptives!$B$61:$E$61</c:f>
              <c:numCache>
                <c:formatCode>0.00</c:formatCode>
                <c:ptCount val="4"/>
                <c:pt idx="0">
                  <c:v>3.5331991607074071</c:v>
                </c:pt>
                <c:pt idx="1">
                  <c:v>5.0797149377618016</c:v>
                </c:pt>
                <c:pt idx="2">
                  <c:v>5.9730104651248599</c:v>
                </c:pt>
                <c:pt idx="3">
                  <c:v>6.7643701165942147</c:v>
                </c:pt>
              </c:numCache>
            </c:numRef>
          </c:val>
          <c:smooth val="0"/>
          <c:extLst>
            <c:ext xmlns:c16="http://schemas.microsoft.com/office/drawing/2014/chart" uri="{C3380CC4-5D6E-409C-BE32-E72D297353CC}">
              <c16:uniqueId val="{00000002-E2B4-47C7-BDB4-ECC08B05BB16}"/>
            </c:ext>
          </c:extLst>
        </c:ser>
        <c:ser>
          <c:idx val="3"/>
          <c:order val="3"/>
          <c:tx>
            <c:strRef>
              <c:f>descriptives!$A$62</c:f>
              <c:strCache>
                <c:ptCount val="1"/>
                <c:pt idx="0">
                  <c:v>NL</c:v>
                </c:pt>
              </c:strCache>
            </c:strRef>
          </c:tx>
          <c:spPr>
            <a:ln w="18161">
              <a:solidFill>
                <a:srgbClr val="00ABEA"/>
              </a:solidFill>
              <a:prstDash val="solid"/>
            </a:ln>
          </c:spPr>
          <c:marker>
            <c:symbol val="square"/>
            <c:size val="2"/>
            <c:spPr>
              <a:solidFill>
                <a:srgbClr val="00FFFF"/>
              </a:solidFill>
              <a:ln>
                <a:solidFill>
                  <a:srgbClr val="00FF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descriptives!$B$62:$E$62</c:f>
              <c:numCache>
                <c:formatCode>0.00</c:formatCode>
                <c:ptCount val="4"/>
                <c:pt idx="0">
                  <c:v>5.4217962189511626</c:v>
                </c:pt>
                <c:pt idx="1">
                  <c:v>5.9024519721949504</c:v>
                </c:pt>
                <c:pt idx="2">
                  <c:v>6.6849167646525807</c:v>
                </c:pt>
                <c:pt idx="3">
                  <c:v>6.6735901518473444</c:v>
                </c:pt>
              </c:numCache>
            </c:numRef>
          </c:val>
          <c:smooth val="0"/>
          <c:extLst>
            <c:ext xmlns:c16="http://schemas.microsoft.com/office/drawing/2014/chart" uri="{C3380CC4-5D6E-409C-BE32-E72D297353CC}">
              <c16:uniqueId val="{00000003-E2B4-47C7-BDB4-ECC08B05BB16}"/>
            </c:ext>
          </c:extLst>
        </c:ser>
        <c:ser>
          <c:idx val="4"/>
          <c:order val="4"/>
          <c:tx>
            <c:strRef>
              <c:f>descriptives!$A$63</c:f>
              <c:strCache>
                <c:ptCount val="1"/>
                <c:pt idx="0">
                  <c:v>SE</c:v>
                </c:pt>
              </c:strCache>
            </c:strRef>
          </c:tx>
          <c:spPr>
            <a:ln w="18161">
              <a:solidFill>
                <a:srgbClr val="4600A5"/>
              </a:solidFill>
              <a:prstDash val="solid"/>
            </a:ln>
          </c:spPr>
          <c:marker>
            <c:symbol val="dot"/>
            <c:size val="2"/>
            <c:spPr>
              <a:solidFill>
                <a:srgbClr val="800080"/>
              </a:solidFill>
              <a:ln>
                <a:solidFill>
                  <a:srgbClr val="800080"/>
                </a:solidFill>
                <a:prstDash val="solid"/>
              </a:ln>
            </c:spPr>
          </c:marker>
          <c:cat>
            <c:numRef>
              <c:f>descriptives!$B$58:$E$58</c:f>
              <c:numCache>
                <c:formatCode>General</c:formatCode>
                <c:ptCount val="4"/>
                <c:pt idx="0">
                  <c:v>1981</c:v>
                </c:pt>
                <c:pt idx="1">
                  <c:v>1990</c:v>
                </c:pt>
                <c:pt idx="2">
                  <c:v>1999</c:v>
                </c:pt>
                <c:pt idx="3">
                  <c:v>2008</c:v>
                </c:pt>
              </c:numCache>
            </c:numRef>
          </c:cat>
          <c:val>
            <c:numRef>
              <c:f>descriptives!$B$63:$E$63</c:f>
              <c:numCache>
                <c:formatCode>0.00</c:formatCode>
                <c:ptCount val="4"/>
                <c:pt idx="0">
                  <c:v>4.4796274738067527</c:v>
                </c:pt>
                <c:pt idx="1">
                  <c:v>5.0418794688457611</c:v>
                </c:pt>
                <c:pt idx="2">
                  <c:v>6.0742471882266411</c:v>
                </c:pt>
                <c:pt idx="3">
                  <c:v>6.541147429577955</c:v>
                </c:pt>
              </c:numCache>
            </c:numRef>
          </c:val>
          <c:smooth val="0"/>
          <c:extLst>
            <c:ext xmlns:c16="http://schemas.microsoft.com/office/drawing/2014/chart" uri="{C3380CC4-5D6E-409C-BE32-E72D297353CC}">
              <c16:uniqueId val="{00000004-E2B4-47C7-BDB4-ECC08B05BB16}"/>
            </c:ext>
          </c:extLst>
        </c:ser>
        <c:ser>
          <c:idx val="5"/>
          <c:order val="5"/>
          <c:tx>
            <c:strRef>
              <c:f>descriptives!$A$64</c:f>
              <c:strCache>
                <c:ptCount val="1"/>
                <c:pt idx="0">
                  <c:v>ES</c:v>
                </c:pt>
              </c:strCache>
            </c:strRef>
          </c:tx>
          <c:spPr>
            <a:ln w="18161">
              <a:solidFill>
                <a:srgbClr val="900000"/>
              </a:solidFill>
              <a:prstDash val="solid"/>
            </a:ln>
          </c:spPr>
          <c:marker>
            <c:symbol val="square"/>
            <c:size val="2"/>
            <c:spPr>
              <a:solidFill>
                <a:srgbClr val="800000"/>
              </a:solidFill>
              <a:ln>
                <a:solidFill>
                  <a:srgbClr val="800000"/>
                </a:solidFill>
                <a:prstDash val="solid"/>
              </a:ln>
            </c:spPr>
          </c:marker>
          <c:cat>
            <c:numRef>
              <c:f>descriptives!$B$58:$E$58</c:f>
              <c:numCache>
                <c:formatCode>General</c:formatCode>
                <c:ptCount val="4"/>
                <c:pt idx="0">
                  <c:v>1981</c:v>
                </c:pt>
                <c:pt idx="1">
                  <c:v>1990</c:v>
                </c:pt>
                <c:pt idx="2">
                  <c:v>1999</c:v>
                </c:pt>
                <c:pt idx="3">
                  <c:v>2008</c:v>
                </c:pt>
              </c:numCache>
            </c:numRef>
          </c:cat>
          <c:val>
            <c:numRef>
              <c:f>descriptives!$B$64:$E$64</c:f>
              <c:numCache>
                <c:formatCode>0.00</c:formatCode>
                <c:ptCount val="4"/>
                <c:pt idx="0">
                  <c:v>3.1109860569248551</c:v>
                </c:pt>
                <c:pt idx="1">
                  <c:v>3.8821402271708161</c:v>
                </c:pt>
                <c:pt idx="2">
                  <c:v>4.7303473491773316</c:v>
                </c:pt>
                <c:pt idx="3">
                  <c:v>6.0786816710753007</c:v>
                </c:pt>
              </c:numCache>
            </c:numRef>
          </c:val>
          <c:smooth val="0"/>
          <c:extLst>
            <c:ext xmlns:c16="http://schemas.microsoft.com/office/drawing/2014/chart" uri="{C3380CC4-5D6E-409C-BE32-E72D297353CC}">
              <c16:uniqueId val="{00000005-E2B4-47C7-BDB4-ECC08B05BB16}"/>
            </c:ext>
          </c:extLst>
        </c:ser>
        <c:ser>
          <c:idx val="6"/>
          <c:order val="6"/>
          <c:tx>
            <c:strRef>
              <c:f>descriptives!$A$65</c:f>
              <c:strCache>
                <c:ptCount val="1"/>
                <c:pt idx="0">
                  <c:v>IS</c:v>
                </c:pt>
              </c:strCache>
            </c:strRef>
          </c:tx>
          <c:spPr>
            <a:ln w="18161">
              <a:solidFill>
                <a:srgbClr val="008080"/>
              </a:solidFill>
              <a:prstDash val="solid"/>
            </a:ln>
          </c:spPr>
          <c:marker>
            <c:symbol val="circle"/>
            <c:size val="2"/>
            <c:spPr>
              <a:solidFill>
                <a:srgbClr val="008080"/>
              </a:solidFill>
              <a:ln>
                <a:solidFill>
                  <a:srgbClr val="008080"/>
                </a:solidFill>
                <a:prstDash val="solid"/>
              </a:ln>
            </c:spPr>
          </c:marker>
          <c:cat>
            <c:numRef>
              <c:f>descriptives!$B$58:$E$58</c:f>
              <c:numCache>
                <c:formatCode>General</c:formatCode>
                <c:ptCount val="4"/>
                <c:pt idx="0">
                  <c:v>1981</c:v>
                </c:pt>
                <c:pt idx="1">
                  <c:v>1990</c:v>
                </c:pt>
                <c:pt idx="2">
                  <c:v>1999</c:v>
                </c:pt>
                <c:pt idx="3">
                  <c:v>2008</c:v>
                </c:pt>
              </c:numCache>
            </c:numRef>
          </c:cat>
          <c:val>
            <c:numRef>
              <c:f>descriptives!$B$65:$E$65</c:f>
              <c:numCache>
                <c:formatCode>0.00</c:formatCode>
                <c:ptCount val="4"/>
                <c:pt idx="0">
                  <c:v>4.1432291666666661</c:v>
                </c:pt>
                <c:pt idx="1">
                  <c:v>4.6795252225519288</c:v>
                </c:pt>
                <c:pt idx="2">
                  <c:v>5.3268608414239447</c:v>
                </c:pt>
                <c:pt idx="3">
                  <c:v>5.7829639778247719</c:v>
                </c:pt>
              </c:numCache>
            </c:numRef>
          </c:val>
          <c:smooth val="0"/>
          <c:extLst>
            <c:ext xmlns:c16="http://schemas.microsoft.com/office/drawing/2014/chart" uri="{C3380CC4-5D6E-409C-BE32-E72D297353CC}">
              <c16:uniqueId val="{00000006-E2B4-47C7-BDB4-ECC08B05BB16}"/>
            </c:ext>
          </c:extLst>
        </c:ser>
        <c:ser>
          <c:idx val="7"/>
          <c:order val="7"/>
          <c:tx>
            <c:strRef>
              <c:f>descriptives!$A$66</c:f>
              <c:strCache>
                <c:ptCount val="1"/>
                <c:pt idx="0">
                  <c:v>GB</c:v>
                </c:pt>
              </c:strCache>
            </c:strRef>
          </c:tx>
          <c:spPr>
            <a:ln w="18161">
              <a:solidFill>
                <a:srgbClr val="0000D4"/>
              </a:solidFill>
              <a:prstDash val="solid"/>
            </a:ln>
          </c:spPr>
          <c:marker>
            <c:symbol val="triangle"/>
            <c:size val="2"/>
            <c:spPr>
              <a:solidFill>
                <a:srgbClr val="0000FF"/>
              </a:solidFill>
              <a:ln>
                <a:solidFill>
                  <a:srgbClr val="0000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descriptives!$B$66:$E$66</c:f>
              <c:numCache>
                <c:formatCode>0.00</c:formatCode>
                <c:ptCount val="4"/>
                <c:pt idx="0">
                  <c:v>4.4308855853979061</c:v>
                </c:pt>
                <c:pt idx="1">
                  <c:v>4.7284702646957646</c:v>
                </c:pt>
                <c:pt idx="2">
                  <c:v>4.9870452495545026</c:v>
                </c:pt>
                <c:pt idx="3">
                  <c:v>5.6396561552471729</c:v>
                </c:pt>
              </c:numCache>
            </c:numRef>
          </c:val>
          <c:smooth val="0"/>
          <c:extLst>
            <c:ext xmlns:c16="http://schemas.microsoft.com/office/drawing/2014/chart" uri="{C3380CC4-5D6E-409C-BE32-E72D297353CC}">
              <c16:uniqueId val="{00000007-E2B4-47C7-BDB4-ECC08B05BB16}"/>
            </c:ext>
          </c:extLst>
        </c:ser>
        <c:ser>
          <c:idx val="8"/>
          <c:order val="8"/>
          <c:tx>
            <c:strRef>
              <c:f>descriptives!$A$67</c:f>
              <c:strCache>
                <c:ptCount val="1"/>
                <c:pt idx="0">
                  <c:v>DE (West)</c:v>
                </c:pt>
              </c:strCache>
            </c:strRef>
          </c:tx>
          <c:spPr>
            <a:ln w="18161">
              <a:solidFill>
                <a:srgbClr val="00CCFF"/>
              </a:solidFill>
              <a:prstDash val="solid"/>
            </a:ln>
          </c:spPr>
          <c:marker>
            <c:symbol val="diamond"/>
            <c:size val="2"/>
            <c:spPr>
              <a:solidFill>
                <a:srgbClr val="00CCFF"/>
              </a:solidFill>
              <a:ln>
                <a:solidFill>
                  <a:srgbClr val="00CC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descriptives!$B$67:$E$67</c:f>
              <c:numCache>
                <c:formatCode>0.00</c:formatCode>
                <c:ptCount val="4"/>
                <c:pt idx="0">
                  <c:v>4.3014214695387754</c:v>
                </c:pt>
                <c:pt idx="1">
                  <c:v>4.1275993693028852</c:v>
                </c:pt>
                <c:pt idx="2">
                  <c:v>4.22329042748615</c:v>
                </c:pt>
                <c:pt idx="3">
                  <c:v>4.8910720876808114</c:v>
                </c:pt>
              </c:numCache>
            </c:numRef>
          </c:val>
          <c:smooth val="0"/>
          <c:extLst>
            <c:ext xmlns:c16="http://schemas.microsoft.com/office/drawing/2014/chart" uri="{C3380CC4-5D6E-409C-BE32-E72D297353CC}">
              <c16:uniqueId val="{00000008-E2B4-47C7-BDB4-ECC08B05BB16}"/>
            </c:ext>
          </c:extLst>
        </c:ser>
        <c:ser>
          <c:idx val="9"/>
          <c:order val="9"/>
          <c:tx>
            <c:strRef>
              <c:f>descriptives!$A$68</c:f>
              <c:strCache>
                <c:ptCount val="1"/>
                <c:pt idx="0">
                  <c:v>IT</c:v>
                </c:pt>
              </c:strCache>
            </c:strRef>
          </c:tx>
          <c:spPr>
            <a:ln w="18161">
              <a:solidFill>
                <a:srgbClr val="4EE257"/>
              </a:solidFill>
              <a:prstDash val="solid"/>
            </a:ln>
          </c:spPr>
          <c:marker>
            <c:symbol val="circle"/>
            <c:size val="2"/>
            <c:spPr>
              <a:solidFill>
                <a:srgbClr val="CCFFFF"/>
              </a:solidFill>
              <a:ln>
                <a:solidFill>
                  <a:srgbClr val="CCFF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descriptives!$B$68:$E$68</c:f>
              <c:numCache>
                <c:formatCode>0.00</c:formatCode>
                <c:ptCount val="4"/>
                <c:pt idx="0">
                  <c:v>3.0377148657330921</c:v>
                </c:pt>
                <c:pt idx="1">
                  <c:v>3.6322993274247231</c:v>
                </c:pt>
                <c:pt idx="2">
                  <c:v>3.8593256059009491</c:v>
                </c:pt>
                <c:pt idx="3">
                  <c:v>4.525189521092539</c:v>
                </c:pt>
              </c:numCache>
            </c:numRef>
          </c:val>
          <c:smooth val="0"/>
          <c:extLst>
            <c:ext xmlns:c16="http://schemas.microsoft.com/office/drawing/2014/chart" uri="{C3380CC4-5D6E-409C-BE32-E72D297353CC}">
              <c16:uniqueId val="{00000009-E2B4-47C7-BDB4-ECC08B05BB16}"/>
            </c:ext>
          </c:extLst>
        </c:ser>
        <c:ser>
          <c:idx val="10"/>
          <c:order val="10"/>
          <c:tx>
            <c:strRef>
              <c:f>descriptives!$A$69</c:f>
              <c:strCache>
                <c:ptCount val="1"/>
                <c:pt idx="0">
                  <c:v>NI</c:v>
                </c:pt>
              </c:strCache>
            </c:strRef>
          </c:tx>
          <c:spPr>
            <a:ln w="18161">
              <a:solidFill>
                <a:srgbClr val="CCFFCC"/>
              </a:solidFill>
              <a:prstDash val="solid"/>
            </a:ln>
          </c:spPr>
          <c:marker>
            <c:symbol val="triangle"/>
            <c:size val="2"/>
            <c:spPr>
              <a:solidFill>
                <a:srgbClr val="CCFFCC"/>
              </a:solidFill>
              <a:ln>
                <a:solidFill>
                  <a:srgbClr val="CCFFCC"/>
                </a:solidFill>
                <a:prstDash val="solid"/>
              </a:ln>
            </c:spPr>
          </c:marker>
          <c:cat>
            <c:numRef>
              <c:f>descriptives!$B$58:$E$58</c:f>
              <c:numCache>
                <c:formatCode>General</c:formatCode>
                <c:ptCount val="4"/>
                <c:pt idx="0">
                  <c:v>1981</c:v>
                </c:pt>
                <c:pt idx="1">
                  <c:v>1990</c:v>
                </c:pt>
                <c:pt idx="2">
                  <c:v>1999</c:v>
                </c:pt>
                <c:pt idx="3">
                  <c:v>2008</c:v>
                </c:pt>
              </c:numCache>
            </c:numRef>
          </c:cat>
          <c:val>
            <c:numRef>
              <c:f>descriptives!$B$69:$E$69</c:f>
              <c:numCache>
                <c:formatCode>0.00</c:formatCode>
                <c:ptCount val="4"/>
                <c:pt idx="0">
                  <c:v>2.9993742283559119</c:v>
                </c:pt>
                <c:pt idx="1">
                  <c:v>3.3838383838383841</c:v>
                </c:pt>
                <c:pt idx="2">
                  <c:v>3.930555555555558</c:v>
                </c:pt>
                <c:pt idx="3">
                  <c:v>4.4863523587895271</c:v>
                </c:pt>
              </c:numCache>
            </c:numRef>
          </c:val>
          <c:smooth val="0"/>
          <c:extLst>
            <c:ext xmlns:c16="http://schemas.microsoft.com/office/drawing/2014/chart" uri="{C3380CC4-5D6E-409C-BE32-E72D297353CC}">
              <c16:uniqueId val="{0000000A-E2B4-47C7-BDB4-ECC08B05BB16}"/>
            </c:ext>
          </c:extLst>
        </c:ser>
        <c:ser>
          <c:idx val="11"/>
          <c:order val="11"/>
          <c:tx>
            <c:strRef>
              <c:f>descriptives!$A$70</c:f>
              <c:strCache>
                <c:ptCount val="1"/>
                <c:pt idx="0">
                  <c:v>IR</c:v>
                </c:pt>
              </c:strCache>
            </c:strRef>
          </c:tx>
          <c:spPr>
            <a:ln w="18161">
              <a:solidFill>
                <a:srgbClr val="FFFF99"/>
              </a:solidFill>
              <a:prstDash val="solid"/>
            </a:ln>
          </c:spPr>
          <c:marker>
            <c:symbol val="triangle"/>
            <c:size val="2"/>
            <c:spPr>
              <a:solidFill>
                <a:srgbClr val="FFFF99"/>
              </a:solidFill>
              <a:ln>
                <a:solidFill>
                  <a:srgbClr val="FFFF99"/>
                </a:solidFill>
                <a:prstDash val="solid"/>
              </a:ln>
            </c:spPr>
          </c:marker>
          <c:cat>
            <c:numRef>
              <c:f>descriptives!$B$58:$E$58</c:f>
              <c:numCache>
                <c:formatCode>General</c:formatCode>
                <c:ptCount val="4"/>
                <c:pt idx="0">
                  <c:v>1981</c:v>
                </c:pt>
                <c:pt idx="1">
                  <c:v>1990</c:v>
                </c:pt>
                <c:pt idx="2">
                  <c:v>1999</c:v>
                </c:pt>
                <c:pt idx="3">
                  <c:v>2008</c:v>
                </c:pt>
              </c:numCache>
            </c:numRef>
          </c:cat>
          <c:val>
            <c:numRef>
              <c:f>descriptives!$B$70:$E$70</c:f>
              <c:numCache>
                <c:formatCode>0.00</c:formatCode>
                <c:ptCount val="4"/>
                <c:pt idx="0">
                  <c:v>2.123879221667925</c:v>
                </c:pt>
                <c:pt idx="1">
                  <c:v>2.567926455566901</c:v>
                </c:pt>
                <c:pt idx="2">
                  <c:v>3.2320251881431972</c:v>
                </c:pt>
                <c:pt idx="3">
                  <c:v>3.864094326654568</c:v>
                </c:pt>
              </c:numCache>
            </c:numRef>
          </c:val>
          <c:smooth val="0"/>
          <c:extLst>
            <c:ext xmlns:c16="http://schemas.microsoft.com/office/drawing/2014/chart" uri="{C3380CC4-5D6E-409C-BE32-E72D297353CC}">
              <c16:uniqueId val="{0000000B-E2B4-47C7-BDB4-ECC08B05BB16}"/>
            </c:ext>
          </c:extLst>
        </c:ser>
        <c:ser>
          <c:idx val="12"/>
          <c:order val="12"/>
          <c:tx>
            <c:strRef>
              <c:f>descriptives!$A$71</c:f>
              <c:strCache>
                <c:ptCount val="1"/>
                <c:pt idx="0">
                  <c:v>MT</c:v>
                </c:pt>
              </c:strCache>
            </c:strRef>
          </c:tx>
          <c:spPr>
            <a:ln w="18161">
              <a:solidFill>
                <a:srgbClr val="99CCFF"/>
              </a:solidFill>
              <a:prstDash val="solid"/>
            </a:ln>
          </c:spPr>
          <c:marker>
            <c:spPr>
              <a:solidFill>
                <a:srgbClr val="AABAD7"/>
              </a:solidFill>
              <a:ln>
                <a:solidFill>
                  <a:srgbClr val="99CCFF"/>
                </a:solidFill>
                <a:prstDash val="solid"/>
              </a:ln>
            </c:spPr>
          </c:marker>
          <c:cat>
            <c:numRef>
              <c:f>descriptives!$B$58:$E$58</c:f>
              <c:numCache>
                <c:formatCode>General</c:formatCode>
                <c:ptCount val="4"/>
                <c:pt idx="0">
                  <c:v>1981</c:v>
                </c:pt>
                <c:pt idx="1">
                  <c:v>1990</c:v>
                </c:pt>
                <c:pt idx="2">
                  <c:v>1999</c:v>
                </c:pt>
                <c:pt idx="3">
                  <c:v>2008</c:v>
                </c:pt>
              </c:numCache>
            </c:numRef>
          </c:cat>
          <c:val>
            <c:numRef>
              <c:f>descriptives!$B$71:$E$71</c:f>
              <c:numCache>
                <c:formatCode>0.00</c:formatCode>
                <c:ptCount val="4"/>
                <c:pt idx="0">
                  <c:v>1.4360189573459701</c:v>
                </c:pt>
                <c:pt idx="1">
                  <c:v>1.8359381098410921</c:v>
                </c:pt>
                <c:pt idx="2">
                  <c:v>2.228975745280473</c:v>
                </c:pt>
                <c:pt idx="3">
                  <c:v>2.6433561024737648</c:v>
                </c:pt>
              </c:numCache>
            </c:numRef>
          </c:val>
          <c:smooth val="0"/>
          <c:extLst>
            <c:ext xmlns:c16="http://schemas.microsoft.com/office/drawing/2014/chart" uri="{C3380CC4-5D6E-409C-BE32-E72D297353CC}">
              <c16:uniqueId val="{0000000C-E2B4-47C7-BDB4-ECC08B05BB16}"/>
            </c:ext>
          </c:extLst>
        </c:ser>
        <c:dLbls>
          <c:showLegendKey val="0"/>
          <c:showVal val="0"/>
          <c:showCatName val="0"/>
          <c:showSerName val="0"/>
          <c:showPercent val="0"/>
          <c:showBubbleSize val="0"/>
        </c:dLbls>
        <c:marker val="1"/>
        <c:smooth val="0"/>
        <c:axId val="2076002536"/>
        <c:axId val="2076491752"/>
      </c:lineChart>
      <c:catAx>
        <c:axId val="2076002536"/>
        <c:scaling>
          <c:orientation val="minMax"/>
        </c:scaling>
        <c:delete val="0"/>
        <c:axPos val="b"/>
        <c:majorGridlines>
          <c:spPr>
            <a:ln w="2270">
              <a:solidFill>
                <a:srgbClr val="808080"/>
              </a:solidFill>
              <a:prstDash val="sysDash"/>
            </a:ln>
          </c:spPr>
        </c:majorGridlines>
        <c:numFmt formatCode="General" sourceLinked="1"/>
        <c:majorTickMark val="out"/>
        <c:minorTickMark val="none"/>
        <c:tickLblPos val="nextTo"/>
        <c:spPr>
          <a:ln w="227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nl-BE"/>
          </a:p>
        </c:txPr>
        <c:crossAx val="2076491752"/>
        <c:crosses val="autoZero"/>
        <c:auto val="1"/>
        <c:lblAlgn val="ctr"/>
        <c:lblOffset val="100"/>
        <c:tickLblSkip val="1"/>
        <c:tickMarkSkip val="1"/>
        <c:noMultiLvlLbl val="0"/>
      </c:catAx>
      <c:valAx>
        <c:axId val="2076491752"/>
        <c:scaling>
          <c:orientation val="minMax"/>
          <c:max val="7"/>
          <c:min val="1.5"/>
        </c:scaling>
        <c:delete val="0"/>
        <c:axPos val="l"/>
        <c:majorGridlines>
          <c:spPr>
            <a:ln w="2270">
              <a:solidFill>
                <a:srgbClr val="C0C0C0"/>
              </a:solidFill>
              <a:prstDash val="sysDash"/>
            </a:ln>
          </c:spPr>
        </c:majorGridlines>
        <c:numFmt formatCode="0.0" sourceLinked="0"/>
        <c:majorTickMark val="out"/>
        <c:minorTickMark val="none"/>
        <c:tickLblPos val="nextTo"/>
        <c:spPr>
          <a:ln w="2270">
            <a:solidFill>
              <a:srgbClr val="000000"/>
            </a:solidFill>
            <a:prstDash val="solid"/>
          </a:ln>
        </c:spPr>
        <c:txPr>
          <a:bodyPr rot="0" vert="horz"/>
          <a:lstStyle/>
          <a:p>
            <a:pPr>
              <a:defRPr sz="858" b="0" i="0" u="none" strike="noStrike" baseline="0">
                <a:solidFill>
                  <a:srgbClr val="000000"/>
                </a:solidFill>
                <a:latin typeface="Arial"/>
                <a:ea typeface="Arial"/>
                <a:cs typeface="Arial"/>
              </a:defRPr>
            </a:pPr>
            <a:endParaRPr lang="nl-BE"/>
          </a:p>
        </c:txPr>
        <c:crossAx val="2076002536"/>
        <c:crosses val="autoZero"/>
        <c:crossBetween val="midCat"/>
      </c:valAx>
      <c:spPr>
        <a:noFill/>
        <a:ln w="9080">
          <a:solidFill>
            <a:srgbClr val="808080"/>
          </a:solidFill>
          <a:prstDash val="solid"/>
        </a:ln>
      </c:spPr>
    </c:plotArea>
    <c:plotVisOnly val="1"/>
    <c:dispBlanksAs val="gap"/>
    <c:showDLblsOverMax val="0"/>
  </c:chart>
  <c:spPr>
    <a:noFill/>
    <a:ln>
      <a:noFill/>
    </a:ln>
  </c:spPr>
  <c:txPr>
    <a:bodyPr/>
    <a:lstStyle/>
    <a:p>
      <a:pPr>
        <a:defRPr sz="715" b="0" i="0" u="none" strike="noStrike" baseline="0">
          <a:solidFill>
            <a:srgbClr val="000000"/>
          </a:solidFill>
          <a:latin typeface="Arial"/>
          <a:ea typeface="Arial"/>
          <a:cs typeface="Arial"/>
        </a:defRPr>
      </a:pPr>
      <a:endParaRPr lang="nl-BE"/>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71875"/>
          <c:y val="3.4412955465587002E-2"/>
          <c:w val="0.68526785714285698"/>
          <c:h val="0.89473684210526305"/>
        </c:manualLayout>
      </c:layout>
      <c:lineChart>
        <c:grouping val="standard"/>
        <c:varyColors val="0"/>
        <c:ser>
          <c:idx val="0"/>
          <c:order val="0"/>
          <c:tx>
            <c:strRef>
              <c:f>descriptives!$A$74</c:f>
              <c:strCache>
                <c:ptCount val="1"/>
                <c:pt idx="0">
                  <c:v>SI</c:v>
                </c:pt>
              </c:strCache>
            </c:strRef>
          </c:tx>
          <c:spPr>
            <a:ln w="19769">
              <a:solidFill>
                <a:srgbClr val="000090"/>
              </a:solidFill>
              <a:prstDash val="solid"/>
            </a:ln>
          </c:spPr>
          <c:marker>
            <c:symbol val="diamond"/>
            <c:size val="3"/>
            <c:spPr>
              <a:solidFill>
                <a:srgbClr val="000080"/>
              </a:solidFill>
              <a:ln>
                <a:solidFill>
                  <a:srgbClr val="000080"/>
                </a:solidFill>
                <a:prstDash val="solid"/>
              </a:ln>
            </c:spPr>
          </c:marker>
          <c:cat>
            <c:numRef>
              <c:f>descriptives!$C$73:$E$73</c:f>
              <c:numCache>
                <c:formatCode>General</c:formatCode>
                <c:ptCount val="3"/>
                <c:pt idx="0">
                  <c:v>1990</c:v>
                </c:pt>
                <c:pt idx="1">
                  <c:v>1999</c:v>
                </c:pt>
                <c:pt idx="2">
                  <c:v>2008</c:v>
                </c:pt>
              </c:numCache>
            </c:numRef>
          </c:cat>
          <c:val>
            <c:numRef>
              <c:f>descriptives!$C$74:$E$74</c:f>
              <c:numCache>
                <c:formatCode>_(* #,##0.00_);_(* \(#,##0.00\);_(* "-"??_);_(@_)</c:formatCode>
                <c:ptCount val="3"/>
                <c:pt idx="0">
                  <c:v>4.1637168141592786</c:v>
                </c:pt>
                <c:pt idx="1">
                  <c:v>5.3673684210526309</c:v>
                </c:pt>
                <c:pt idx="2">
                  <c:v>5.5099627718131918</c:v>
                </c:pt>
              </c:numCache>
            </c:numRef>
          </c:val>
          <c:smooth val="0"/>
          <c:extLst>
            <c:ext xmlns:c16="http://schemas.microsoft.com/office/drawing/2014/chart" uri="{C3380CC4-5D6E-409C-BE32-E72D297353CC}">
              <c16:uniqueId val="{00000000-B950-4A57-B75A-7F77132584D2}"/>
            </c:ext>
          </c:extLst>
        </c:ser>
        <c:ser>
          <c:idx val="1"/>
          <c:order val="1"/>
          <c:tx>
            <c:strRef>
              <c:f>descriptives!$A$75</c:f>
              <c:strCache>
                <c:ptCount val="1"/>
                <c:pt idx="0">
                  <c:v>CZ</c:v>
                </c:pt>
              </c:strCache>
            </c:strRef>
          </c:tx>
          <c:spPr>
            <a:ln w="19769">
              <a:solidFill>
                <a:srgbClr val="F20884"/>
              </a:solidFill>
              <a:prstDash val="solid"/>
            </a:ln>
          </c:spPr>
          <c:marker>
            <c:symbol val="triangle"/>
            <c:size val="3"/>
            <c:spPr>
              <a:solidFill>
                <a:srgbClr val="FF00FF"/>
              </a:solidFill>
              <a:ln>
                <a:solidFill>
                  <a:srgbClr val="FF00FF"/>
                </a:solidFill>
                <a:prstDash val="solid"/>
              </a:ln>
            </c:spPr>
          </c:marker>
          <c:cat>
            <c:numRef>
              <c:f>descriptives!$C$73:$E$73</c:f>
              <c:numCache>
                <c:formatCode>General</c:formatCode>
                <c:ptCount val="3"/>
                <c:pt idx="0">
                  <c:v>1990</c:v>
                </c:pt>
                <c:pt idx="1">
                  <c:v>1999</c:v>
                </c:pt>
                <c:pt idx="2">
                  <c:v>2008</c:v>
                </c:pt>
              </c:numCache>
            </c:numRef>
          </c:cat>
          <c:val>
            <c:numRef>
              <c:f>descriptives!$C$75:$E$75</c:f>
              <c:numCache>
                <c:formatCode>_(* #,##0.00_);_(* \(#,##0.00\);_(* "-"??_);_(@_)</c:formatCode>
                <c:ptCount val="3"/>
                <c:pt idx="0">
                  <c:v>3.977865223807179</c:v>
                </c:pt>
                <c:pt idx="1">
                  <c:v>5.4961589526263861</c:v>
                </c:pt>
                <c:pt idx="2">
                  <c:v>5.3304801725948412</c:v>
                </c:pt>
              </c:numCache>
            </c:numRef>
          </c:val>
          <c:smooth val="0"/>
          <c:extLst>
            <c:ext xmlns:c16="http://schemas.microsoft.com/office/drawing/2014/chart" uri="{C3380CC4-5D6E-409C-BE32-E72D297353CC}">
              <c16:uniqueId val="{00000001-B950-4A57-B75A-7F77132584D2}"/>
            </c:ext>
          </c:extLst>
        </c:ser>
        <c:ser>
          <c:idx val="2"/>
          <c:order val="2"/>
          <c:tx>
            <c:strRef>
              <c:f>descriptives!$A$76</c:f>
              <c:strCache>
                <c:ptCount val="1"/>
                <c:pt idx="0">
                  <c:v>LT</c:v>
                </c:pt>
              </c:strCache>
            </c:strRef>
          </c:tx>
          <c:spPr>
            <a:ln w="19769">
              <a:solidFill>
                <a:srgbClr val="0000D4"/>
              </a:solidFill>
              <a:prstDash val="solid"/>
            </a:ln>
          </c:spPr>
          <c:marker>
            <c:symbol val="x"/>
            <c:size val="3"/>
            <c:spPr>
              <a:solidFill>
                <a:srgbClr val="0000FF"/>
              </a:solidFill>
              <a:ln>
                <a:solidFill>
                  <a:srgbClr val="0000FF"/>
                </a:solidFill>
                <a:prstDash val="solid"/>
              </a:ln>
            </c:spPr>
          </c:marker>
          <c:cat>
            <c:numRef>
              <c:f>descriptives!$C$73:$E$73</c:f>
              <c:numCache>
                <c:formatCode>General</c:formatCode>
                <c:ptCount val="3"/>
                <c:pt idx="0">
                  <c:v>1990</c:v>
                </c:pt>
                <c:pt idx="1">
                  <c:v>1999</c:v>
                </c:pt>
                <c:pt idx="2">
                  <c:v>2008</c:v>
                </c:pt>
              </c:numCache>
            </c:numRef>
          </c:cat>
          <c:val>
            <c:numRef>
              <c:f>descriptives!$C$76:$E$76</c:f>
              <c:numCache>
                <c:formatCode>_(* #,##0.00_);_(* \(#,##0.00\);_(* "-"??_);_(@_)</c:formatCode>
                <c:ptCount val="3"/>
                <c:pt idx="0">
                  <c:v>3.551111111111112</c:v>
                </c:pt>
                <c:pt idx="1">
                  <c:v>5.3845400696763326</c:v>
                </c:pt>
                <c:pt idx="2">
                  <c:v>4.9395398023819164</c:v>
                </c:pt>
              </c:numCache>
            </c:numRef>
          </c:val>
          <c:smooth val="0"/>
          <c:extLst>
            <c:ext xmlns:c16="http://schemas.microsoft.com/office/drawing/2014/chart" uri="{C3380CC4-5D6E-409C-BE32-E72D297353CC}">
              <c16:uniqueId val="{00000002-B950-4A57-B75A-7F77132584D2}"/>
            </c:ext>
          </c:extLst>
        </c:ser>
        <c:ser>
          <c:idx val="3"/>
          <c:order val="3"/>
          <c:tx>
            <c:strRef>
              <c:f>descriptives!$A$77</c:f>
              <c:strCache>
                <c:ptCount val="1"/>
                <c:pt idx="0">
                  <c:v>LV</c:v>
                </c:pt>
              </c:strCache>
            </c:strRef>
          </c:tx>
          <c:spPr>
            <a:ln w="19769">
              <a:solidFill>
                <a:srgbClr val="00ABEA"/>
              </a:solidFill>
              <a:prstDash val="solid"/>
            </a:ln>
          </c:spPr>
          <c:marker>
            <c:symbol val="square"/>
            <c:size val="3"/>
            <c:spPr>
              <a:solidFill>
                <a:srgbClr val="00FFFF"/>
              </a:solidFill>
              <a:ln>
                <a:solidFill>
                  <a:srgbClr val="00FFFF"/>
                </a:solidFill>
                <a:prstDash val="solid"/>
              </a:ln>
            </c:spPr>
          </c:marker>
          <c:cat>
            <c:numRef>
              <c:f>descriptives!$C$73:$E$73</c:f>
              <c:numCache>
                <c:formatCode>General</c:formatCode>
                <c:ptCount val="3"/>
                <c:pt idx="0">
                  <c:v>1990</c:v>
                </c:pt>
                <c:pt idx="1">
                  <c:v>1999</c:v>
                </c:pt>
                <c:pt idx="2">
                  <c:v>2008</c:v>
                </c:pt>
              </c:numCache>
            </c:numRef>
          </c:cat>
          <c:val>
            <c:numRef>
              <c:f>descriptives!$C$77:$E$77</c:f>
              <c:numCache>
                <c:formatCode>_(* #,##0.00_);_(* \(#,##0.00\);_(* "-"??_);_(@_)</c:formatCode>
                <c:ptCount val="3"/>
                <c:pt idx="0">
                  <c:v>4.1876430205949671</c:v>
                </c:pt>
                <c:pt idx="1">
                  <c:v>5.2387892376681684</c:v>
                </c:pt>
                <c:pt idx="2">
                  <c:v>4.7568586300874287</c:v>
                </c:pt>
              </c:numCache>
            </c:numRef>
          </c:val>
          <c:smooth val="0"/>
          <c:extLst>
            <c:ext xmlns:c16="http://schemas.microsoft.com/office/drawing/2014/chart" uri="{C3380CC4-5D6E-409C-BE32-E72D297353CC}">
              <c16:uniqueId val="{00000003-B950-4A57-B75A-7F77132584D2}"/>
            </c:ext>
          </c:extLst>
        </c:ser>
        <c:ser>
          <c:idx val="4"/>
          <c:order val="4"/>
          <c:tx>
            <c:strRef>
              <c:f>descriptives!$A$78</c:f>
              <c:strCache>
                <c:ptCount val="1"/>
                <c:pt idx="0">
                  <c:v>DE (East)</c:v>
                </c:pt>
              </c:strCache>
            </c:strRef>
          </c:tx>
          <c:spPr>
            <a:ln w="19769">
              <a:solidFill>
                <a:srgbClr val="4600A5"/>
              </a:solidFill>
              <a:prstDash val="solid"/>
            </a:ln>
          </c:spPr>
          <c:marker>
            <c:symbol val="dot"/>
            <c:size val="3"/>
            <c:spPr>
              <a:solidFill>
                <a:srgbClr val="800080"/>
              </a:solidFill>
              <a:ln>
                <a:solidFill>
                  <a:srgbClr val="800080"/>
                </a:solidFill>
                <a:prstDash val="solid"/>
              </a:ln>
            </c:spPr>
          </c:marker>
          <c:cat>
            <c:numRef>
              <c:f>descriptives!$C$73:$E$73</c:f>
              <c:numCache>
                <c:formatCode>General</c:formatCode>
                <c:ptCount val="3"/>
                <c:pt idx="0">
                  <c:v>1990</c:v>
                </c:pt>
                <c:pt idx="1">
                  <c:v>1999</c:v>
                </c:pt>
                <c:pt idx="2">
                  <c:v>2008</c:v>
                </c:pt>
              </c:numCache>
            </c:numRef>
          </c:cat>
          <c:val>
            <c:numRef>
              <c:f>descriptives!$C$78:$E$78</c:f>
              <c:numCache>
                <c:formatCode>_(* #,##0.00_);_(* \(#,##0.00\);_(* "-"??_);_(@_)</c:formatCode>
                <c:ptCount val="3"/>
                <c:pt idx="0">
                  <c:v>3.9608771774121929</c:v>
                </c:pt>
                <c:pt idx="1">
                  <c:v>4.8502043881366186</c:v>
                </c:pt>
                <c:pt idx="2">
                  <c:v>4.4632527883712481</c:v>
                </c:pt>
              </c:numCache>
            </c:numRef>
          </c:val>
          <c:smooth val="0"/>
          <c:extLst>
            <c:ext xmlns:c16="http://schemas.microsoft.com/office/drawing/2014/chart" uri="{C3380CC4-5D6E-409C-BE32-E72D297353CC}">
              <c16:uniqueId val="{00000004-B950-4A57-B75A-7F77132584D2}"/>
            </c:ext>
          </c:extLst>
        </c:ser>
        <c:ser>
          <c:idx val="5"/>
          <c:order val="5"/>
          <c:tx>
            <c:strRef>
              <c:f>descriptives!$A$79</c:f>
              <c:strCache>
                <c:ptCount val="1"/>
                <c:pt idx="0">
                  <c:v>HU</c:v>
                </c:pt>
              </c:strCache>
            </c:strRef>
          </c:tx>
          <c:spPr>
            <a:ln w="19769">
              <a:solidFill>
                <a:srgbClr val="FF6600"/>
              </a:solidFill>
              <a:prstDash val="solid"/>
            </a:ln>
          </c:spPr>
          <c:marker>
            <c:symbol val="square"/>
            <c:size val="3"/>
            <c:spPr>
              <a:solidFill>
                <a:srgbClr val="FF6600"/>
              </a:solidFill>
              <a:ln>
                <a:solidFill>
                  <a:srgbClr val="FF6600"/>
                </a:solidFill>
                <a:prstDash val="solid"/>
              </a:ln>
            </c:spPr>
          </c:marker>
          <c:cat>
            <c:numRef>
              <c:f>descriptives!$C$73:$E$73</c:f>
              <c:numCache>
                <c:formatCode>General</c:formatCode>
                <c:ptCount val="3"/>
                <c:pt idx="0">
                  <c:v>1990</c:v>
                </c:pt>
                <c:pt idx="1">
                  <c:v>1999</c:v>
                </c:pt>
                <c:pt idx="2">
                  <c:v>2008</c:v>
                </c:pt>
              </c:numCache>
            </c:numRef>
          </c:cat>
          <c:val>
            <c:numRef>
              <c:f>descriptives!$C$79:$E$79</c:f>
              <c:numCache>
                <c:formatCode>_(* #,##0.00_);_(* \(#,##0.00\);_(* "-"??_);_(@_)</c:formatCode>
                <c:ptCount val="3"/>
                <c:pt idx="0">
                  <c:v>4.6109134045077056</c:v>
                </c:pt>
                <c:pt idx="1">
                  <c:v>3.8348784594170571</c:v>
                </c:pt>
                <c:pt idx="2">
                  <c:v>4.4505047293028079</c:v>
                </c:pt>
              </c:numCache>
            </c:numRef>
          </c:val>
          <c:smooth val="0"/>
          <c:extLst>
            <c:ext xmlns:c16="http://schemas.microsoft.com/office/drawing/2014/chart" uri="{C3380CC4-5D6E-409C-BE32-E72D297353CC}">
              <c16:uniqueId val="{00000005-B950-4A57-B75A-7F77132584D2}"/>
            </c:ext>
          </c:extLst>
        </c:ser>
        <c:ser>
          <c:idx val="6"/>
          <c:order val="6"/>
          <c:tx>
            <c:strRef>
              <c:f>descriptives!$A$80</c:f>
              <c:strCache>
                <c:ptCount val="1"/>
                <c:pt idx="0">
                  <c:v>SK</c:v>
                </c:pt>
              </c:strCache>
            </c:strRef>
          </c:tx>
          <c:spPr>
            <a:ln w="19769">
              <a:solidFill>
                <a:srgbClr val="008080"/>
              </a:solidFill>
              <a:prstDash val="solid"/>
            </a:ln>
          </c:spPr>
          <c:marker>
            <c:symbol val="circle"/>
            <c:size val="3"/>
            <c:spPr>
              <a:solidFill>
                <a:srgbClr val="008080"/>
              </a:solidFill>
              <a:ln>
                <a:solidFill>
                  <a:srgbClr val="008080"/>
                </a:solidFill>
                <a:prstDash val="solid"/>
              </a:ln>
            </c:spPr>
          </c:marker>
          <c:cat>
            <c:numRef>
              <c:f>descriptives!$C$73:$E$73</c:f>
              <c:numCache>
                <c:formatCode>General</c:formatCode>
                <c:ptCount val="3"/>
                <c:pt idx="0">
                  <c:v>1990</c:v>
                </c:pt>
                <c:pt idx="1">
                  <c:v>1999</c:v>
                </c:pt>
                <c:pt idx="2">
                  <c:v>2008</c:v>
                </c:pt>
              </c:numCache>
            </c:numRef>
          </c:cat>
          <c:val>
            <c:numRef>
              <c:f>descriptives!$C$80:$E$80</c:f>
              <c:numCache>
                <c:formatCode>_(* #,##0.00_);_(* \(#,##0.00\);_(* "-"??_);_(@_)</c:formatCode>
                <c:ptCount val="3"/>
                <c:pt idx="0">
                  <c:v>3.4317958783120708</c:v>
                </c:pt>
                <c:pt idx="1">
                  <c:v>4.960077704287488</c:v>
                </c:pt>
                <c:pt idx="2">
                  <c:v>4.4336555385686598</c:v>
                </c:pt>
              </c:numCache>
            </c:numRef>
          </c:val>
          <c:smooth val="0"/>
          <c:extLst>
            <c:ext xmlns:c16="http://schemas.microsoft.com/office/drawing/2014/chart" uri="{C3380CC4-5D6E-409C-BE32-E72D297353CC}">
              <c16:uniqueId val="{00000006-B950-4A57-B75A-7F77132584D2}"/>
            </c:ext>
          </c:extLst>
        </c:ser>
        <c:ser>
          <c:idx val="7"/>
          <c:order val="7"/>
          <c:tx>
            <c:strRef>
              <c:f>descriptives!$A$81</c:f>
              <c:strCache>
                <c:ptCount val="1"/>
                <c:pt idx="0">
                  <c:v>BG</c:v>
                </c:pt>
              </c:strCache>
            </c:strRef>
          </c:tx>
          <c:spPr>
            <a:ln w="19769">
              <a:solidFill>
                <a:srgbClr val="0000D4"/>
              </a:solidFill>
              <a:prstDash val="solid"/>
            </a:ln>
          </c:spPr>
          <c:marker>
            <c:symbol val="triangle"/>
            <c:size val="3"/>
            <c:spPr>
              <a:solidFill>
                <a:srgbClr val="0000FF"/>
              </a:solidFill>
              <a:ln>
                <a:solidFill>
                  <a:srgbClr val="0000FF"/>
                </a:solidFill>
                <a:prstDash val="solid"/>
              </a:ln>
            </c:spPr>
          </c:marker>
          <c:cat>
            <c:numRef>
              <c:f>descriptives!$C$73:$E$73</c:f>
              <c:numCache>
                <c:formatCode>General</c:formatCode>
                <c:ptCount val="3"/>
                <c:pt idx="0">
                  <c:v>1990</c:v>
                </c:pt>
                <c:pt idx="1">
                  <c:v>1999</c:v>
                </c:pt>
                <c:pt idx="2">
                  <c:v>2008</c:v>
                </c:pt>
              </c:numCache>
            </c:numRef>
          </c:cat>
          <c:val>
            <c:numRef>
              <c:f>descriptives!$C$81:$E$81</c:f>
              <c:numCache>
                <c:formatCode>_(* #,##0.00_);_(* \(#,##0.00\);_(* "-"??_);_(@_)</c:formatCode>
                <c:ptCount val="3"/>
                <c:pt idx="0">
                  <c:v>3.5424430641821951</c:v>
                </c:pt>
                <c:pt idx="1">
                  <c:v>3.7488904996482568</c:v>
                </c:pt>
                <c:pt idx="2">
                  <c:v>4.2901189682453413</c:v>
                </c:pt>
              </c:numCache>
            </c:numRef>
          </c:val>
          <c:smooth val="0"/>
          <c:extLst>
            <c:ext xmlns:c16="http://schemas.microsoft.com/office/drawing/2014/chart" uri="{C3380CC4-5D6E-409C-BE32-E72D297353CC}">
              <c16:uniqueId val="{00000007-B950-4A57-B75A-7F77132584D2}"/>
            </c:ext>
          </c:extLst>
        </c:ser>
        <c:ser>
          <c:idx val="8"/>
          <c:order val="8"/>
          <c:tx>
            <c:strRef>
              <c:f>descriptives!$A$82</c:f>
              <c:strCache>
                <c:ptCount val="1"/>
                <c:pt idx="0">
                  <c:v>PL</c:v>
                </c:pt>
              </c:strCache>
            </c:strRef>
          </c:tx>
          <c:spPr>
            <a:ln w="19769">
              <a:solidFill>
                <a:srgbClr val="DD0806"/>
              </a:solidFill>
              <a:prstDash val="solid"/>
            </a:ln>
          </c:spPr>
          <c:marker>
            <c:symbol val="diamond"/>
            <c:size val="3"/>
            <c:spPr>
              <a:solidFill>
                <a:srgbClr val="FF0000"/>
              </a:solidFill>
              <a:ln>
                <a:solidFill>
                  <a:srgbClr val="FF0000"/>
                </a:solidFill>
                <a:prstDash val="solid"/>
              </a:ln>
            </c:spPr>
          </c:marker>
          <c:cat>
            <c:numRef>
              <c:f>descriptives!$C$73:$E$73</c:f>
              <c:numCache>
                <c:formatCode>General</c:formatCode>
                <c:ptCount val="3"/>
                <c:pt idx="0">
                  <c:v>1990</c:v>
                </c:pt>
                <c:pt idx="1">
                  <c:v>1999</c:v>
                </c:pt>
                <c:pt idx="2">
                  <c:v>2008</c:v>
                </c:pt>
              </c:numCache>
            </c:numRef>
          </c:cat>
          <c:val>
            <c:numRef>
              <c:f>descriptives!$C$82:$E$82</c:f>
              <c:numCache>
                <c:formatCode>_(* #,##0.00_);_(* \(#,##0.00\);_(* "-"??_);_(@_)</c:formatCode>
                <c:ptCount val="3"/>
                <c:pt idx="0">
                  <c:v>2.1422550052686971</c:v>
                </c:pt>
                <c:pt idx="1">
                  <c:v>3.3661448755750061</c:v>
                </c:pt>
                <c:pt idx="2">
                  <c:v>3.37002575628218</c:v>
                </c:pt>
              </c:numCache>
            </c:numRef>
          </c:val>
          <c:smooth val="0"/>
          <c:extLst>
            <c:ext xmlns:c16="http://schemas.microsoft.com/office/drawing/2014/chart" uri="{C3380CC4-5D6E-409C-BE32-E72D297353CC}">
              <c16:uniqueId val="{00000008-B950-4A57-B75A-7F77132584D2}"/>
            </c:ext>
          </c:extLst>
        </c:ser>
        <c:ser>
          <c:idx val="9"/>
          <c:order val="9"/>
          <c:tx>
            <c:strRef>
              <c:f>descriptives!$A$83</c:f>
              <c:strCache>
                <c:ptCount val="1"/>
                <c:pt idx="0">
                  <c:v>RO</c:v>
                </c:pt>
              </c:strCache>
            </c:strRef>
          </c:tx>
          <c:spPr>
            <a:ln w="19769">
              <a:solidFill>
                <a:srgbClr val="90713A"/>
              </a:solidFill>
              <a:prstDash val="solid"/>
            </a:ln>
          </c:spPr>
          <c:marker>
            <c:symbol val="circle"/>
            <c:size val="3"/>
            <c:spPr>
              <a:solidFill>
                <a:srgbClr val="808000"/>
              </a:solidFill>
              <a:ln>
                <a:solidFill>
                  <a:srgbClr val="808000"/>
                </a:solidFill>
                <a:prstDash val="solid"/>
              </a:ln>
            </c:spPr>
          </c:marker>
          <c:cat>
            <c:numRef>
              <c:f>descriptives!$C$73:$E$73</c:f>
              <c:numCache>
                <c:formatCode>General</c:formatCode>
                <c:ptCount val="3"/>
                <c:pt idx="0">
                  <c:v>1990</c:v>
                </c:pt>
                <c:pt idx="1">
                  <c:v>1999</c:v>
                </c:pt>
                <c:pt idx="2">
                  <c:v>2008</c:v>
                </c:pt>
              </c:numCache>
            </c:numRef>
          </c:cat>
          <c:val>
            <c:numRef>
              <c:f>descriptives!$C$83:$E$83</c:f>
              <c:numCache>
                <c:formatCode>_(* #,##0.00_);_(* \(#,##0.00\);_(* "-"??_);_(@_)</c:formatCode>
                <c:ptCount val="3"/>
                <c:pt idx="0">
                  <c:v>3.5110683349374421</c:v>
                </c:pt>
                <c:pt idx="1">
                  <c:v>3.28867102396514</c:v>
                </c:pt>
                <c:pt idx="2">
                  <c:v>3.2004898555492178</c:v>
                </c:pt>
              </c:numCache>
            </c:numRef>
          </c:val>
          <c:smooth val="0"/>
          <c:extLst>
            <c:ext xmlns:c16="http://schemas.microsoft.com/office/drawing/2014/chart" uri="{C3380CC4-5D6E-409C-BE32-E72D297353CC}">
              <c16:uniqueId val="{00000009-B950-4A57-B75A-7F77132584D2}"/>
            </c:ext>
          </c:extLst>
        </c:ser>
        <c:dLbls>
          <c:showLegendKey val="0"/>
          <c:showVal val="0"/>
          <c:showCatName val="0"/>
          <c:showSerName val="0"/>
          <c:showPercent val="0"/>
          <c:showBubbleSize val="0"/>
        </c:dLbls>
        <c:marker val="1"/>
        <c:smooth val="0"/>
        <c:axId val="-2083819928"/>
        <c:axId val="-2084029848"/>
      </c:lineChart>
      <c:catAx>
        <c:axId val="-2083819928"/>
        <c:scaling>
          <c:orientation val="minMax"/>
        </c:scaling>
        <c:delete val="0"/>
        <c:axPos val="b"/>
        <c:majorGridlines>
          <c:spPr>
            <a:ln w="2471">
              <a:solidFill>
                <a:srgbClr val="808080"/>
              </a:solidFill>
              <a:prstDash val="sysDash"/>
            </a:ln>
          </c:spPr>
        </c:majorGridlines>
        <c:numFmt formatCode="General" sourceLinked="1"/>
        <c:majorTickMark val="out"/>
        <c:minorTickMark val="none"/>
        <c:tickLblPos val="nextTo"/>
        <c:spPr>
          <a:ln w="2471">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nl-BE"/>
          </a:p>
        </c:txPr>
        <c:crossAx val="-2084029848"/>
        <c:crosses val="autoZero"/>
        <c:auto val="1"/>
        <c:lblAlgn val="ctr"/>
        <c:lblOffset val="100"/>
        <c:tickLblSkip val="1"/>
        <c:tickMarkSkip val="1"/>
        <c:noMultiLvlLbl val="0"/>
      </c:catAx>
      <c:valAx>
        <c:axId val="-2084029848"/>
        <c:scaling>
          <c:orientation val="minMax"/>
          <c:max val="6"/>
          <c:min val="2"/>
        </c:scaling>
        <c:delete val="0"/>
        <c:axPos val="l"/>
        <c:majorGridlines>
          <c:spPr>
            <a:ln w="2471">
              <a:solidFill>
                <a:srgbClr val="C0C0C0"/>
              </a:solidFill>
              <a:prstDash val="sysDash"/>
            </a:ln>
          </c:spPr>
        </c:majorGridlines>
        <c:numFmt formatCode="0.0" sourceLinked="0"/>
        <c:majorTickMark val="out"/>
        <c:minorTickMark val="none"/>
        <c:tickLblPos val="nextTo"/>
        <c:spPr>
          <a:ln w="2471">
            <a:solidFill>
              <a:srgbClr val="000000"/>
            </a:solidFill>
            <a:prstDash val="solid"/>
          </a:ln>
        </c:spPr>
        <c:txPr>
          <a:bodyPr rot="0" vert="horz"/>
          <a:lstStyle/>
          <a:p>
            <a:pPr>
              <a:defRPr sz="934" b="0" i="0" u="none" strike="noStrike" baseline="0">
                <a:solidFill>
                  <a:srgbClr val="000000"/>
                </a:solidFill>
                <a:latin typeface="Arial"/>
                <a:ea typeface="Arial"/>
                <a:cs typeface="Arial"/>
              </a:defRPr>
            </a:pPr>
            <a:endParaRPr lang="nl-BE"/>
          </a:p>
        </c:txPr>
        <c:crossAx val="-2083819928"/>
        <c:crosses val="autoZero"/>
        <c:crossBetween val="midCat"/>
      </c:valAx>
      <c:spPr>
        <a:noFill/>
        <a:ln w="9885">
          <a:solidFill>
            <a:srgbClr val="808080"/>
          </a:solidFill>
          <a:prstDash val="solid"/>
        </a:ln>
      </c:spPr>
    </c:plotArea>
    <c:plotVisOnly val="1"/>
    <c:dispBlanksAs val="gap"/>
    <c:showDLblsOverMax val="0"/>
  </c:chart>
  <c:spPr>
    <a:noFill/>
    <a:ln>
      <a:noFill/>
    </a:ln>
  </c:spPr>
  <c:txPr>
    <a:bodyPr/>
    <a:lstStyle/>
    <a:p>
      <a:pPr>
        <a:defRPr sz="778" b="0" i="0" u="none" strike="noStrike" baseline="0">
          <a:solidFill>
            <a:srgbClr val="000000"/>
          </a:solidFill>
          <a:latin typeface="Arial"/>
          <a:ea typeface="Arial"/>
          <a:cs typeface="Arial"/>
        </a:defRPr>
      </a:pPr>
      <a:endParaRPr lang="nl-BE"/>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euthanasie</c:v>
                </c:pt>
              </c:strCache>
            </c:strRef>
          </c:tx>
          <c:spPr>
            <a:solidFill>
              <a:schemeClr val="accent2">
                <a:lumMod val="75000"/>
                <a:alpha val="80000"/>
              </a:schemeClr>
            </a:solidFill>
          </c:spPr>
          <c:invertIfNegative val="0"/>
          <c:dLbls>
            <c:spPr>
              <a:noFill/>
              <a:ln>
                <a:noFill/>
              </a:ln>
              <a:effectLst/>
            </c:spPr>
            <c:txPr>
              <a:bodyPr/>
              <a:lstStyle/>
              <a:p>
                <a:pPr>
                  <a:defRPr b="1">
                    <a:solidFill>
                      <a:schemeClr val="bg1"/>
                    </a:solidFill>
                    <a:latin typeface="Calibri" panose="020F0502020204030204" pitchFamily="34" charset="0"/>
                  </a:defRPr>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2007</c:v>
                </c:pt>
                <c:pt idx="1">
                  <c:v>2013</c:v>
                </c:pt>
              </c:numCache>
            </c:numRef>
          </c:cat>
          <c:val>
            <c:numRef>
              <c:f>Sheet1!$B$2:$B$3</c:f>
              <c:numCache>
                <c:formatCode>0.0%</c:formatCode>
                <c:ptCount val="2"/>
                <c:pt idx="0">
                  <c:v>1.9E-2</c:v>
                </c:pt>
                <c:pt idx="1">
                  <c:v>4.5999999999999999E-2</c:v>
                </c:pt>
              </c:numCache>
            </c:numRef>
          </c:val>
          <c:extLst>
            <c:ext xmlns:c16="http://schemas.microsoft.com/office/drawing/2014/chart" uri="{C3380CC4-5D6E-409C-BE32-E72D297353CC}">
              <c16:uniqueId val="{00000000-E404-42BB-99E7-93840D556311}"/>
            </c:ext>
          </c:extLst>
        </c:ser>
        <c:dLbls>
          <c:showLegendKey val="0"/>
          <c:showVal val="0"/>
          <c:showCatName val="0"/>
          <c:showSerName val="0"/>
          <c:showPercent val="0"/>
          <c:showBubbleSize val="0"/>
        </c:dLbls>
        <c:gapWidth val="150"/>
        <c:gapDepth val="40"/>
        <c:shape val="box"/>
        <c:axId val="-2084218504"/>
        <c:axId val="-2087315672"/>
        <c:axId val="0"/>
      </c:bar3DChart>
      <c:catAx>
        <c:axId val="-2084218504"/>
        <c:scaling>
          <c:orientation val="minMax"/>
        </c:scaling>
        <c:delete val="0"/>
        <c:axPos val="b"/>
        <c:numFmt formatCode="General" sourceLinked="1"/>
        <c:majorTickMark val="none"/>
        <c:minorTickMark val="none"/>
        <c:tickLblPos val="nextTo"/>
        <c:txPr>
          <a:bodyPr/>
          <a:lstStyle/>
          <a:p>
            <a:pPr>
              <a:defRPr b="1">
                <a:latin typeface="Calibri" panose="020F0502020204030204" pitchFamily="34" charset="0"/>
              </a:defRPr>
            </a:pPr>
            <a:endParaRPr lang="nl-BE"/>
          </a:p>
        </c:txPr>
        <c:crossAx val="-2087315672"/>
        <c:crosses val="autoZero"/>
        <c:auto val="1"/>
        <c:lblAlgn val="ctr"/>
        <c:lblOffset val="100"/>
        <c:noMultiLvlLbl val="0"/>
      </c:catAx>
      <c:valAx>
        <c:axId val="-2087315672"/>
        <c:scaling>
          <c:orientation val="minMax"/>
          <c:max val="0.06"/>
        </c:scaling>
        <c:delete val="0"/>
        <c:axPos val="l"/>
        <c:majorGridlines/>
        <c:numFmt formatCode="0%" sourceLinked="0"/>
        <c:majorTickMark val="out"/>
        <c:minorTickMark val="none"/>
        <c:tickLblPos val="nextTo"/>
        <c:crossAx val="-2084218504"/>
        <c:crosses val="autoZero"/>
        <c:crossBetween val="between"/>
      </c:valAx>
    </c:plotArea>
    <c:plotVisOnly val="1"/>
    <c:dispBlanksAs val="gap"/>
    <c:showDLblsOverMax val="0"/>
  </c:chart>
  <c:txPr>
    <a:bodyPr/>
    <a:lstStyle/>
    <a:p>
      <a:pPr>
        <a:defRPr sz="1800"/>
      </a:pPr>
      <a:endParaRPr lang="nl-BE"/>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chemeClr val="bg1">
                <a:lumMod val="75000"/>
              </a:schemeClr>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B3C0-4E29-A819-6A116822CA67}"/>
              </c:ext>
            </c:extLst>
          </c:dPt>
          <c:dPt>
            <c:idx val="10"/>
            <c:invertIfNegative val="0"/>
            <c:bubble3D val="0"/>
            <c:spPr>
              <a:solidFill>
                <a:srgbClr val="C00000"/>
              </a:solidFill>
              <a:ln>
                <a:noFill/>
              </a:ln>
              <a:effectLst/>
            </c:spPr>
            <c:extLst>
              <c:ext xmlns:c16="http://schemas.microsoft.com/office/drawing/2014/chart" uri="{C3380CC4-5D6E-409C-BE32-E72D297353CC}">
                <c16:uniqueId val="{00000003-B3C0-4E29-A819-6A116822CA67}"/>
              </c:ext>
            </c:extLst>
          </c:dPt>
          <c:dLbls>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3C0-4E29-A819-6A116822CA67}"/>
                </c:ext>
              </c:extLst>
            </c:dLbl>
            <c:dLbl>
              <c:idx val="1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3C0-4E29-A819-6A116822CA67}"/>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nl-BE"/>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2002/3</c:v>
                </c:pt>
                <c:pt idx="1">
                  <c:v>2004</c:v>
                </c:pt>
                <c:pt idx="2">
                  <c:v>2005</c:v>
                </c:pt>
                <c:pt idx="3">
                  <c:v>2006</c:v>
                </c:pt>
                <c:pt idx="4">
                  <c:v>2007</c:v>
                </c:pt>
                <c:pt idx="5">
                  <c:v>2008</c:v>
                </c:pt>
                <c:pt idx="6">
                  <c:v>2009</c:v>
                </c:pt>
                <c:pt idx="7">
                  <c:v>2010</c:v>
                </c:pt>
                <c:pt idx="8">
                  <c:v>2011</c:v>
                </c:pt>
                <c:pt idx="9">
                  <c:v>2012</c:v>
                </c:pt>
                <c:pt idx="10">
                  <c:v>2013</c:v>
                </c:pt>
                <c:pt idx="11">
                  <c:v>2014</c:v>
                </c:pt>
                <c:pt idx="12">
                  <c:v>2015</c:v>
                </c:pt>
              </c:strCache>
            </c:strRef>
          </c:cat>
          <c:val>
            <c:numRef>
              <c:f>Sheet1!$B$2:$B$14</c:f>
              <c:numCache>
                <c:formatCode>General</c:formatCode>
                <c:ptCount val="13"/>
                <c:pt idx="0">
                  <c:v>216</c:v>
                </c:pt>
                <c:pt idx="1">
                  <c:v>304</c:v>
                </c:pt>
                <c:pt idx="2">
                  <c:v>332</c:v>
                </c:pt>
                <c:pt idx="3">
                  <c:v>340</c:v>
                </c:pt>
                <c:pt idx="4">
                  <c:v>412</c:v>
                </c:pt>
                <c:pt idx="5">
                  <c:v>578</c:v>
                </c:pt>
                <c:pt idx="6">
                  <c:v>656</c:v>
                </c:pt>
                <c:pt idx="7">
                  <c:v>809</c:v>
                </c:pt>
                <c:pt idx="8">
                  <c:v>918</c:v>
                </c:pt>
                <c:pt idx="9">
                  <c:v>1156</c:v>
                </c:pt>
                <c:pt idx="10">
                  <c:v>1454</c:v>
                </c:pt>
                <c:pt idx="11">
                  <c:v>1523</c:v>
                </c:pt>
                <c:pt idx="12">
                  <c:v>1629</c:v>
                </c:pt>
              </c:numCache>
            </c:numRef>
          </c:val>
          <c:extLst>
            <c:ext xmlns:c16="http://schemas.microsoft.com/office/drawing/2014/chart" uri="{C3380CC4-5D6E-409C-BE32-E72D297353CC}">
              <c16:uniqueId val="{00000004-B3C0-4E29-A819-6A116822CA67}"/>
            </c:ext>
          </c:extLst>
        </c:ser>
        <c:dLbls>
          <c:showLegendKey val="0"/>
          <c:showVal val="0"/>
          <c:showCatName val="0"/>
          <c:showSerName val="0"/>
          <c:showPercent val="0"/>
          <c:showBubbleSize val="0"/>
        </c:dLbls>
        <c:gapWidth val="219"/>
        <c:overlap val="-27"/>
        <c:axId val="-2087174840"/>
        <c:axId val="-2087171256"/>
      </c:barChart>
      <c:catAx>
        <c:axId val="-2087174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nl-BE"/>
          </a:p>
        </c:txPr>
        <c:crossAx val="-2087171256"/>
        <c:crosses val="autoZero"/>
        <c:auto val="1"/>
        <c:lblAlgn val="ctr"/>
        <c:lblOffset val="100"/>
        <c:noMultiLvlLbl val="0"/>
      </c:catAx>
      <c:valAx>
        <c:axId val="-2087171256"/>
        <c:scaling>
          <c:orientation val="minMax"/>
        </c:scaling>
        <c:delete val="0"/>
        <c:axPos val="l"/>
        <c:majorGridlines>
          <c:spPr>
            <a:ln w="6350" cap="flat" cmpd="sng" algn="ctr">
              <a:solidFill>
                <a:schemeClr val="tx1">
                  <a:lumMod val="15000"/>
                  <a:lumOff val="85000"/>
                </a:schemeClr>
              </a:solidFill>
              <a:prstDash val="sysDash"/>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nl-BE"/>
          </a:p>
        </c:txPr>
        <c:crossAx val="-2087174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nl-BE"/>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blipFill>
              <a:blip xmlns:r="http://schemas.openxmlformats.org/officeDocument/2006/relationships" r:embed="rId3"/>
              <a:stretch>
                <a:fillRect/>
              </a:stretch>
            </a:blipFill>
            <a:ln>
              <a:noFill/>
            </a:ln>
            <a:effectLst/>
          </c:spPr>
          <c:invertIfNegative val="0"/>
          <c:dPt>
            <c:idx val="8"/>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1-8A87-4863-B819-02F26D975D28}"/>
              </c:ext>
            </c:extLst>
          </c:dPt>
          <c:dPt>
            <c:idx val="12"/>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3-8A87-4863-B819-02F26D975D28}"/>
              </c:ext>
            </c:extLst>
          </c:dPt>
          <c:dPt>
            <c:idx val="18"/>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5-8A87-4863-B819-02F26D975D28}"/>
              </c:ext>
            </c:extLst>
          </c:dPt>
          <c:dPt>
            <c:idx val="24"/>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7-8A87-4863-B819-02F26D975D28}"/>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Sheet1!$A$22:$A$48</c:f>
              <c:numCache>
                <c:formatCode>General</c:formatCode>
                <c:ptCount val="27"/>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2001</c:v>
                </c:pt>
                <c:pt idx="13">
                  <c:v>2002</c:v>
                </c:pt>
                <c:pt idx="14">
                  <c:v>2003</c:v>
                </c:pt>
                <c:pt idx="15">
                  <c:v>2004</c:v>
                </c:pt>
                <c:pt idx="16">
                  <c:v>2005</c:v>
                </c:pt>
                <c:pt idx="17">
                  <c:v>2006</c:v>
                </c:pt>
                <c:pt idx="18">
                  <c:v>2007</c:v>
                </c:pt>
                <c:pt idx="19">
                  <c:v>2008</c:v>
                </c:pt>
                <c:pt idx="20">
                  <c:v>2009</c:v>
                </c:pt>
                <c:pt idx="21">
                  <c:v>2010</c:v>
                </c:pt>
                <c:pt idx="22">
                  <c:v>2011</c:v>
                </c:pt>
                <c:pt idx="23">
                  <c:v>2012</c:v>
                </c:pt>
                <c:pt idx="24">
                  <c:v>2013</c:v>
                </c:pt>
                <c:pt idx="25">
                  <c:v>2014</c:v>
                </c:pt>
                <c:pt idx="26">
                  <c:v>2015</c:v>
                </c:pt>
              </c:numCache>
            </c:numRef>
          </c:cat>
          <c:val>
            <c:numRef>
              <c:f>Sheet1!$B$22:$B$48</c:f>
              <c:numCache>
                <c:formatCode>General</c:formatCode>
                <c:ptCount val="27"/>
                <c:pt idx="0" formatCode="0.0%">
                  <c:v>1.9E-2</c:v>
                </c:pt>
                <c:pt idx="5" formatCode="0.0%">
                  <c:v>2.5999999999999999E-2</c:v>
                </c:pt>
                <c:pt idx="8" formatCode="0.0%">
                  <c:v>1.2E-2</c:v>
                </c:pt>
                <c:pt idx="11" formatCode="0.0%">
                  <c:v>2.8000000000000001E-2</c:v>
                </c:pt>
                <c:pt idx="12" formatCode="0.0%">
                  <c:v>3.0000000000000001E-3</c:v>
                </c:pt>
                <c:pt idx="16" formatCode="0.0%">
                  <c:v>1.7999999999999999E-2</c:v>
                </c:pt>
                <c:pt idx="18" formatCode="0.0%">
                  <c:v>1.9E-2</c:v>
                </c:pt>
                <c:pt idx="21" formatCode="0.0%">
                  <c:v>2.9000000000000001E-2</c:v>
                </c:pt>
                <c:pt idx="24" formatCode="0.0%">
                  <c:v>4.5999999999999999E-2</c:v>
                </c:pt>
                <c:pt idx="26" formatCode="0.0%">
                  <c:v>4.5999999999999999E-2</c:v>
                </c:pt>
              </c:numCache>
            </c:numRef>
          </c:val>
          <c:extLst>
            <c:ext xmlns:c16="http://schemas.microsoft.com/office/drawing/2014/chart" uri="{C3380CC4-5D6E-409C-BE32-E72D297353CC}">
              <c16:uniqueId val="{00000008-8A87-4863-B819-02F26D975D28}"/>
            </c:ext>
          </c:extLst>
        </c:ser>
        <c:dLbls>
          <c:showLegendKey val="0"/>
          <c:showVal val="0"/>
          <c:showCatName val="0"/>
          <c:showSerName val="0"/>
          <c:showPercent val="0"/>
          <c:showBubbleSize val="0"/>
        </c:dLbls>
        <c:gapWidth val="0"/>
        <c:overlap val="-22"/>
        <c:axId val="2140609400"/>
        <c:axId val="-2084059864"/>
      </c:barChart>
      <c:catAx>
        <c:axId val="2140609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nl-BE"/>
          </a:p>
        </c:txPr>
        <c:crossAx val="-2084059864"/>
        <c:crosses val="autoZero"/>
        <c:auto val="1"/>
        <c:lblAlgn val="ctr"/>
        <c:lblOffset val="100"/>
        <c:noMultiLvlLbl val="0"/>
      </c:catAx>
      <c:valAx>
        <c:axId val="-2084059864"/>
        <c:scaling>
          <c:orientation val="minMax"/>
        </c:scaling>
        <c:delete val="0"/>
        <c:axPos val="l"/>
        <c:majorGridlines>
          <c:spPr>
            <a:ln w="3175" cap="flat" cmpd="sng" algn="ctr">
              <a:solidFill>
                <a:schemeClr val="tx1">
                  <a:lumMod val="15000"/>
                  <a:lumOff val="85000"/>
                </a:schemeClr>
              </a:solidFill>
              <a:prstDash val="sysDash"/>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crossAx val="2140609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nl-BE"/>
    </a:p>
  </c:txPr>
  <c:externalData r:id="rId5">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euthanasie</c:v>
                </c:pt>
              </c:strCache>
            </c:strRef>
          </c:tx>
          <c:spPr>
            <a:solidFill>
              <a:schemeClr val="accent2">
                <a:lumMod val="75000"/>
                <a:alpha val="80000"/>
              </a:schemeClr>
            </a:solidFill>
          </c:spPr>
          <c:invertIfNegative val="0"/>
          <c:dLbls>
            <c:spPr>
              <a:noFill/>
              <a:ln>
                <a:noFill/>
              </a:ln>
              <a:effectLst/>
            </c:spPr>
            <c:txPr>
              <a:bodyPr/>
              <a:lstStyle/>
              <a:p>
                <a:pPr>
                  <a:defRPr b="1">
                    <a:solidFill>
                      <a:schemeClr val="bg1"/>
                    </a:solidFill>
                    <a:latin typeface="Calibri" panose="020F0502020204030204" pitchFamily="34" charset="0"/>
                  </a:defRPr>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2007</c:v>
                </c:pt>
                <c:pt idx="1">
                  <c:v>2013</c:v>
                </c:pt>
              </c:numCache>
            </c:numRef>
          </c:cat>
          <c:val>
            <c:numRef>
              <c:f>Sheet1!$B$2:$B$3</c:f>
              <c:numCache>
                <c:formatCode>0.0%</c:formatCode>
                <c:ptCount val="2"/>
                <c:pt idx="0">
                  <c:v>1.9E-2</c:v>
                </c:pt>
                <c:pt idx="1">
                  <c:v>4.5999999999999999E-2</c:v>
                </c:pt>
              </c:numCache>
            </c:numRef>
          </c:val>
          <c:extLst>
            <c:ext xmlns:c16="http://schemas.microsoft.com/office/drawing/2014/chart" uri="{C3380CC4-5D6E-409C-BE32-E72D297353CC}">
              <c16:uniqueId val="{00000000-1B3C-46E9-BD8D-70A696268354}"/>
            </c:ext>
          </c:extLst>
        </c:ser>
        <c:ser>
          <c:idx val="1"/>
          <c:order val="1"/>
          <c:tx>
            <c:strRef>
              <c:f>Sheet1!$C$1</c:f>
              <c:strCache>
                <c:ptCount val="1"/>
                <c:pt idx="0">
                  <c:v>niet ingewilligd verzoek</c:v>
                </c:pt>
              </c:strCache>
            </c:strRef>
          </c:tx>
          <c:spPr>
            <a:solidFill>
              <a:schemeClr val="accent2">
                <a:lumMod val="60000"/>
                <a:lumOff val="40000"/>
                <a:alpha val="79000"/>
              </a:schemeClr>
            </a:solidFill>
          </c:spPr>
          <c:invertIfNegative val="0"/>
          <c:dLbls>
            <c:spPr>
              <a:noFill/>
              <a:ln>
                <a:noFill/>
              </a:ln>
              <a:effectLst/>
            </c:spPr>
            <c:txPr>
              <a:bodyPr/>
              <a:lstStyle/>
              <a:p>
                <a:pPr>
                  <a:defRPr b="1">
                    <a:solidFill>
                      <a:schemeClr val="bg1"/>
                    </a:solidFill>
                    <a:latin typeface="Calibri" panose="020F0502020204030204" pitchFamily="34" charset="0"/>
                  </a:defRPr>
                </a:pPr>
                <a:endParaRPr lang="nl-B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2007</c:v>
                </c:pt>
                <c:pt idx="1">
                  <c:v>2013</c:v>
                </c:pt>
              </c:numCache>
            </c:numRef>
          </c:cat>
          <c:val>
            <c:numRef>
              <c:f>Sheet1!$C$2:$C$3</c:f>
              <c:numCache>
                <c:formatCode>0.0%</c:formatCode>
                <c:ptCount val="2"/>
                <c:pt idx="0">
                  <c:v>1.4999999999999999E-2</c:v>
                </c:pt>
                <c:pt idx="1">
                  <c:v>1.4E-2</c:v>
                </c:pt>
              </c:numCache>
            </c:numRef>
          </c:val>
          <c:extLst>
            <c:ext xmlns:c16="http://schemas.microsoft.com/office/drawing/2014/chart" uri="{C3380CC4-5D6E-409C-BE32-E72D297353CC}">
              <c16:uniqueId val="{00000001-1B3C-46E9-BD8D-70A696268354}"/>
            </c:ext>
          </c:extLst>
        </c:ser>
        <c:dLbls>
          <c:showLegendKey val="0"/>
          <c:showVal val="0"/>
          <c:showCatName val="0"/>
          <c:showSerName val="0"/>
          <c:showPercent val="0"/>
          <c:showBubbleSize val="0"/>
        </c:dLbls>
        <c:gapWidth val="150"/>
        <c:gapDepth val="40"/>
        <c:shape val="box"/>
        <c:axId val="-2086694792"/>
        <c:axId val="-2086901032"/>
        <c:axId val="0"/>
      </c:bar3DChart>
      <c:catAx>
        <c:axId val="-2086694792"/>
        <c:scaling>
          <c:orientation val="minMax"/>
        </c:scaling>
        <c:delete val="0"/>
        <c:axPos val="b"/>
        <c:numFmt formatCode="General" sourceLinked="1"/>
        <c:majorTickMark val="none"/>
        <c:minorTickMark val="none"/>
        <c:tickLblPos val="nextTo"/>
        <c:txPr>
          <a:bodyPr/>
          <a:lstStyle/>
          <a:p>
            <a:pPr>
              <a:defRPr b="1">
                <a:latin typeface="Calibri" panose="020F0502020204030204" pitchFamily="34" charset="0"/>
              </a:defRPr>
            </a:pPr>
            <a:endParaRPr lang="nl-BE"/>
          </a:p>
        </c:txPr>
        <c:crossAx val="-2086901032"/>
        <c:crosses val="autoZero"/>
        <c:auto val="1"/>
        <c:lblAlgn val="ctr"/>
        <c:lblOffset val="100"/>
        <c:noMultiLvlLbl val="0"/>
      </c:catAx>
      <c:valAx>
        <c:axId val="-2086901032"/>
        <c:scaling>
          <c:orientation val="minMax"/>
        </c:scaling>
        <c:delete val="0"/>
        <c:axPos val="l"/>
        <c:majorGridlines/>
        <c:numFmt formatCode="0%" sourceLinked="0"/>
        <c:majorTickMark val="out"/>
        <c:minorTickMark val="none"/>
        <c:tickLblPos val="nextTo"/>
        <c:crossAx val="-2086694792"/>
        <c:crosses val="autoZero"/>
        <c:crossBetween val="between"/>
      </c:valAx>
    </c:plotArea>
    <c:plotVisOnly val="1"/>
    <c:dispBlanksAs val="gap"/>
    <c:showDLblsOverMax val="0"/>
  </c:chart>
  <c:txPr>
    <a:bodyPr/>
    <a:lstStyle/>
    <a:p>
      <a:pPr>
        <a:defRPr sz="1800"/>
      </a:pPr>
      <a:endParaRPr lang="nl-BE"/>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depthPercent val="100"/>
      <c:rAngAx val="0"/>
      <c:perspective val="190"/>
    </c:view3D>
    <c:floor>
      <c:thickness val="0"/>
    </c:floor>
    <c:sideWall>
      <c:thickness val="0"/>
    </c:sideWall>
    <c:backWall>
      <c:thickness val="0"/>
    </c:backWall>
    <c:plotArea>
      <c:layout/>
      <c:pie3DChart>
        <c:varyColors val="1"/>
        <c:ser>
          <c:idx val="0"/>
          <c:order val="0"/>
          <c:tx>
            <c:strRef>
              <c:f>Sheet1!$A$2</c:f>
              <c:strCache>
                <c:ptCount val="1"/>
                <c:pt idx="0">
                  <c:v>ingewilligd verzoek</c:v>
                </c:pt>
              </c:strCache>
            </c:strRef>
          </c:tx>
          <c:spPr>
            <a:solidFill>
              <a:schemeClr val="accent2">
                <a:lumMod val="75000"/>
                <a:alpha val="80000"/>
              </a:schemeClr>
            </a:solidFill>
          </c:spPr>
          <c:explosion val="14"/>
          <c:dPt>
            <c:idx val="0"/>
            <c:bubble3D val="0"/>
            <c:extLst>
              <c:ext xmlns:c16="http://schemas.microsoft.com/office/drawing/2014/chart" uri="{C3380CC4-5D6E-409C-BE32-E72D297353CC}">
                <c16:uniqueId val="{00000000-A83D-4F36-812C-ECD105BDDE72}"/>
              </c:ext>
            </c:extLst>
          </c:dPt>
          <c:dPt>
            <c:idx val="1"/>
            <c:bubble3D val="0"/>
            <c:spPr>
              <a:solidFill>
                <a:schemeClr val="accent2">
                  <a:lumMod val="60000"/>
                  <a:lumOff val="40000"/>
                  <a:alpha val="69000"/>
                </a:schemeClr>
              </a:solidFill>
            </c:spPr>
            <c:extLst>
              <c:ext xmlns:c16="http://schemas.microsoft.com/office/drawing/2014/chart" uri="{C3380CC4-5D6E-409C-BE32-E72D297353CC}">
                <c16:uniqueId val="{00000002-A83D-4F36-812C-ECD105BDDE72}"/>
              </c:ext>
            </c:extLst>
          </c:dPt>
          <c:dLbls>
            <c:dLbl>
              <c:idx val="0"/>
              <c:layout>
                <c:manualLayout>
                  <c:x val="-0.109028542283181"/>
                  <c:y val="-5.3890617091928099E-2"/>
                </c:manualLayout>
              </c:layout>
              <c:spPr/>
              <c:txPr>
                <a:bodyPr/>
                <a:lstStyle/>
                <a:p>
                  <a:pPr>
                    <a:defRPr sz="2200" b="1">
                      <a:solidFill>
                        <a:schemeClr val="bg1"/>
                      </a:solidFill>
                    </a:defRPr>
                  </a:pPr>
                  <a:endParaRPr lang="nl-BE"/>
                </a:p>
              </c:txPr>
              <c:showLegendKey val="0"/>
              <c:showVal val="1"/>
              <c:showCatName val="0"/>
              <c:showSerName val="0"/>
              <c:showPercent val="0"/>
              <c:showBubbleSize val="0"/>
              <c:extLst>
                <c:ext xmlns:c15="http://schemas.microsoft.com/office/drawing/2012/chart" uri="{CE6537A1-D6FC-4f65-9D91-7224C49458BB}">
                  <c15:layout>
                    <c:manualLayout>
                      <c:w val="0.28616719354415199"/>
                      <c:h val="0.18837220247132999"/>
                    </c:manualLayout>
                  </c15:layout>
                </c:ext>
                <c:ext xmlns:c16="http://schemas.microsoft.com/office/drawing/2014/chart" uri="{C3380CC4-5D6E-409C-BE32-E72D297353CC}">
                  <c16:uniqueId val="{00000000-A83D-4F36-812C-ECD105BDDE72}"/>
                </c:ext>
              </c:extLst>
            </c:dLbl>
            <c:dLbl>
              <c:idx val="1"/>
              <c:delete val="1"/>
              <c:extLst>
                <c:ext xmlns:c15="http://schemas.microsoft.com/office/drawing/2012/chart" uri="{CE6537A1-D6FC-4f65-9D91-7224C49458BB}"/>
                <c:ext xmlns:c16="http://schemas.microsoft.com/office/drawing/2014/chart" uri="{C3380CC4-5D6E-409C-BE32-E72D297353CC}">
                  <c16:uniqueId val="{00000002-A83D-4F36-812C-ECD105BDDE72}"/>
                </c:ext>
              </c:extLst>
            </c:dLbl>
            <c:dLbl>
              <c:idx val="3"/>
              <c:layout>
                <c:manualLayout>
                  <c:x val="4.1666666666666701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83D-4F36-812C-ECD105BDDE72}"/>
                </c:ext>
              </c:extLst>
            </c:dLbl>
            <c:spPr>
              <a:noFill/>
              <a:ln>
                <a:noFill/>
              </a:ln>
              <a:effectLst/>
            </c:spPr>
            <c:txPr>
              <a:bodyPr/>
              <a:lstStyle/>
              <a:p>
                <a:pPr>
                  <a:defRPr b="1">
                    <a:solidFill>
                      <a:schemeClr val="bg1"/>
                    </a:solidFill>
                  </a:defRPr>
                </a:pPr>
                <a:endParaRPr lang="nl-BE"/>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ingewilligd verzoek</c:v>
                </c:pt>
                <c:pt idx="1">
                  <c:v>niet ingewilligd verzoek</c:v>
                </c:pt>
              </c:strCache>
            </c:strRef>
          </c:cat>
          <c:val>
            <c:numRef>
              <c:f>Sheet1!$B$2:$B$3</c:f>
              <c:numCache>
                <c:formatCode>0.0%</c:formatCode>
                <c:ptCount val="2"/>
                <c:pt idx="0">
                  <c:v>0.56299999999999994</c:v>
                </c:pt>
                <c:pt idx="1">
                  <c:v>0.437</c:v>
                </c:pt>
              </c:numCache>
            </c:numRef>
          </c:val>
          <c:extLst>
            <c:ext xmlns:c16="http://schemas.microsoft.com/office/drawing/2014/chart" uri="{C3380CC4-5D6E-409C-BE32-E72D297353CC}">
              <c16:uniqueId val="{00000004-A83D-4F36-812C-ECD105BDDE72}"/>
            </c:ext>
          </c:extLst>
        </c:ser>
        <c:ser>
          <c:idx val="1"/>
          <c:order val="1"/>
          <c:tx>
            <c:strRef>
              <c:f>Sheet1!$A$3</c:f>
              <c:strCache>
                <c:ptCount val="1"/>
                <c:pt idx="0">
                  <c:v>niet ingewilligd verzoek</c:v>
                </c:pt>
              </c:strCache>
            </c:strRef>
          </c:tx>
          <c:spPr>
            <a:solidFill>
              <a:schemeClr val="accent2">
                <a:lumMod val="60000"/>
                <a:lumOff val="40000"/>
                <a:alpha val="90000"/>
              </a:schemeClr>
            </a:solidFill>
          </c:spPr>
          <c:explosion val="25"/>
          <c:dLbls>
            <c:dLbl>
              <c:idx val="1"/>
              <c:layout>
                <c:manualLayout>
                  <c:x val="4.7667376297527899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83D-4F36-812C-ECD105BDDE72}"/>
                </c:ext>
              </c:extLst>
            </c:dLbl>
            <c:spPr>
              <a:noFill/>
            </c:spPr>
            <c:txPr>
              <a:bodyPr/>
              <a:lstStyle/>
              <a:p>
                <a:pPr>
                  <a:defRPr b="1">
                    <a:solidFill>
                      <a:schemeClr val="bg1"/>
                    </a:solidFill>
                  </a:defRPr>
                </a:pPr>
                <a:endParaRPr lang="nl-BE"/>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ingewilligd verzoek</c:v>
                </c:pt>
                <c:pt idx="1">
                  <c:v>niet ingewilligd verzoek</c:v>
                </c:pt>
              </c:strCache>
            </c:strRef>
          </c:cat>
          <c:val>
            <c:numRef>
              <c:f>Sheet1!$C$2:$C$3</c:f>
              <c:numCache>
                <c:formatCode>General</c:formatCode>
                <c:ptCount val="2"/>
              </c:numCache>
            </c:numRef>
          </c:val>
          <c:extLst>
            <c:ext xmlns:c16="http://schemas.microsoft.com/office/drawing/2014/chart" uri="{C3380CC4-5D6E-409C-BE32-E72D297353CC}">
              <c16:uniqueId val="{00000006-A83D-4F36-812C-ECD105BDDE72}"/>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latin typeface="Calibri" panose="020F0502020204030204" pitchFamily="34" charset="0"/>
        </a:defRPr>
      </a:pPr>
      <a:endParaRPr lang="nl-BE"/>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drawing1.xml><?xml version="1.0" encoding="utf-8"?>
<c:userShapes xmlns:c="http://schemas.openxmlformats.org/drawingml/2006/chart">
  <cdr:relSizeAnchor xmlns:cdr="http://schemas.openxmlformats.org/drawingml/2006/chartDrawing">
    <cdr:from>
      <cdr:x>0.8035</cdr:x>
      <cdr:y>0.0265</cdr:y>
    </cdr:from>
    <cdr:to>
      <cdr:x>0.88425</cdr:x>
      <cdr:y>0.06525</cdr:y>
    </cdr:to>
    <cdr:sp macro="" textlink="">
      <cdr:nvSpPr>
        <cdr:cNvPr id="1025" name="Text Box 1"/>
        <cdr:cNvSpPr txBox="1">
          <a:spLocks xmlns:a="http://schemas.openxmlformats.org/drawingml/2006/main" noChangeArrowheads="1" noTextEdit="1"/>
        </cdr:cNvSpPr>
      </cdr:nvSpPr>
      <cdr:spPr bwMode="auto">
        <a:xfrm xmlns:a="http://schemas.openxmlformats.org/drawingml/2006/main">
          <a:off x="6827001" y="176624"/>
          <a:ext cx="720890" cy="22917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0.8655</cdr:x>
      <cdr:y>0.0545</cdr:y>
    </cdr:from>
    <cdr:to>
      <cdr:x>0.93375</cdr:x>
      <cdr:y>0.0885</cdr:y>
    </cdr:to>
    <cdr:sp macro="" textlink="">
      <cdr:nvSpPr>
        <cdr:cNvPr id="1026" name="Text Box 2"/>
        <cdr:cNvSpPr txBox="1">
          <a:spLocks xmlns:a="http://schemas.openxmlformats.org/drawingml/2006/main" noChangeArrowheads="1" noTextEdit="1"/>
        </cdr:cNvSpPr>
      </cdr:nvSpPr>
      <cdr:spPr bwMode="auto">
        <a:xfrm xmlns:a="http://schemas.openxmlformats.org/drawingml/2006/main">
          <a:off x="7380542" y="343031"/>
          <a:ext cx="611469" cy="197060"/>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0.8035</cdr:x>
      <cdr:y>0.059</cdr:y>
    </cdr:from>
    <cdr:to>
      <cdr:x>0.87875</cdr:x>
      <cdr:y>0.0985</cdr:y>
    </cdr:to>
    <cdr:sp macro="" textlink="">
      <cdr:nvSpPr>
        <cdr:cNvPr id="1027" name="Text Box 3"/>
        <cdr:cNvSpPr txBox="1">
          <a:spLocks xmlns:a="http://schemas.openxmlformats.org/drawingml/2006/main" noChangeArrowheads="1" noTextEdit="1"/>
        </cdr:cNvSpPr>
      </cdr:nvSpPr>
      <cdr:spPr bwMode="auto">
        <a:xfrm xmlns:a="http://schemas.openxmlformats.org/drawingml/2006/main">
          <a:off x="6827001" y="369306"/>
          <a:ext cx="671543" cy="22771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0.8035</cdr:x>
      <cdr:y>0.0815</cdr:y>
    </cdr:from>
    <cdr:to>
      <cdr:x>0.90725</cdr:x>
      <cdr:y>0.1145</cdr:y>
    </cdr:to>
    <cdr:sp macro="" textlink="">
      <cdr:nvSpPr>
        <cdr:cNvPr id="1029" name="Text Box 5"/>
        <cdr:cNvSpPr txBox="1">
          <a:spLocks xmlns:a="http://schemas.openxmlformats.org/drawingml/2006/main" noChangeArrowheads="1" noTextEdit="1"/>
        </cdr:cNvSpPr>
      </cdr:nvSpPr>
      <cdr:spPr bwMode="auto">
        <a:xfrm xmlns:a="http://schemas.openxmlformats.org/drawingml/2006/main">
          <a:off x="6827001" y="499220"/>
          <a:ext cx="922568" cy="191221"/>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0.8105</cdr:x>
      <cdr:y>0.10475</cdr:y>
    </cdr:from>
    <cdr:to>
      <cdr:x>0.88425</cdr:x>
      <cdr:y>0.13775</cdr:y>
    </cdr:to>
    <cdr:sp macro="" textlink="">
      <cdr:nvSpPr>
        <cdr:cNvPr id="1030" name="Text Box 6"/>
        <cdr:cNvSpPr txBox="1">
          <a:spLocks xmlns:a="http://schemas.openxmlformats.org/drawingml/2006/main" noChangeArrowheads="1" noTextEdit="1"/>
        </cdr:cNvSpPr>
      </cdr:nvSpPr>
      <cdr:spPr bwMode="auto">
        <a:xfrm xmlns:a="http://schemas.openxmlformats.org/drawingml/2006/main">
          <a:off x="6889221" y="633513"/>
          <a:ext cx="658670" cy="191221"/>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cdr:x>
      <cdr:y>0.29625</cdr:y>
    </cdr:from>
    <cdr:to>
      <cdr:x>0.08775</cdr:x>
      <cdr:y>0.34275</cdr:y>
    </cdr:to>
    <cdr:sp macro="" textlink="">
      <cdr:nvSpPr>
        <cdr:cNvPr id="1040" name="Text Box 16"/>
        <cdr:cNvSpPr txBox="1">
          <a:spLocks xmlns:a="http://schemas.openxmlformats.org/drawingml/2006/main" noChangeArrowheads="1" noTextEdit="1"/>
        </cdr:cNvSpPr>
      </cdr:nvSpPr>
      <cdr:spPr bwMode="auto">
        <a:xfrm xmlns:a="http://schemas.openxmlformats.org/drawingml/2006/main">
          <a:off x="0" y="1742889"/>
          <a:ext cx="845329" cy="268586"/>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cdr:x>
      <cdr:y>0.178</cdr:y>
    </cdr:from>
    <cdr:to>
      <cdr:x>0.07525</cdr:x>
      <cdr:y>0.2175</cdr:y>
    </cdr:to>
    <cdr:sp macro="" textlink="">
      <cdr:nvSpPr>
        <cdr:cNvPr id="1041" name="Text Box 17"/>
        <cdr:cNvSpPr txBox="1">
          <a:spLocks xmlns:a="http://schemas.openxmlformats.org/drawingml/2006/main" noChangeArrowheads="1" noTextEdit="1"/>
        </cdr:cNvSpPr>
      </cdr:nvSpPr>
      <cdr:spPr bwMode="auto">
        <a:xfrm xmlns:a="http://schemas.openxmlformats.org/drawingml/2006/main">
          <a:off x="0" y="1058287"/>
          <a:ext cx="720890" cy="22771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0.80325</cdr:x>
      <cdr:y>0.0265</cdr:y>
    </cdr:from>
    <cdr:to>
      <cdr:x>0.884</cdr:x>
      <cdr:y>0.06525</cdr:y>
    </cdr:to>
    <cdr:sp macro="" textlink="">
      <cdr:nvSpPr>
        <cdr:cNvPr id="23553" name="Text Box 1"/>
        <cdr:cNvSpPr txBox="1">
          <a:spLocks xmlns:a="http://schemas.openxmlformats.org/drawingml/2006/main" noChangeArrowheads="1" noTextEdit="1"/>
        </cdr:cNvSpPr>
      </cdr:nvSpPr>
      <cdr:spPr bwMode="auto">
        <a:xfrm xmlns:a="http://schemas.openxmlformats.org/drawingml/2006/main">
          <a:off x="6824855" y="176624"/>
          <a:ext cx="720890" cy="22917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0.86525</cdr:x>
      <cdr:y>0.0545</cdr:y>
    </cdr:from>
    <cdr:to>
      <cdr:x>0.93375</cdr:x>
      <cdr:y>0.0885</cdr:y>
    </cdr:to>
    <cdr:sp macro="" textlink="">
      <cdr:nvSpPr>
        <cdr:cNvPr id="23554" name="Text Box 2"/>
        <cdr:cNvSpPr txBox="1">
          <a:spLocks xmlns:a="http://schemas.openxmlformats.org/drawingml/2006/main" noChangeArrowheads="1" noTextEdit="1"/>
        </cdr:cNvSpPr>
      </cdr:nvSpPr>
      <cdr:spPr bwMode="auto">
        <a:xfrm xmlns:a="http://schemas.openxmlformats.org/drawingml/2006/main">
          <a:off x="7378396" y="343031"/>
          <a:ext cx="613615" cy="197060"/>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0.80325</cdr:x>
      <cdr:y>0.059</cdr:y>
    </cdr:from>
    <cdr:to>
      <cdr:x>0.87825</cdr:x>
      <cdr:y>0.0985</cdr:y>
    </cdr:to>
    <cdr:sp macro="" textlink="">
      <cdr:nvSpPr>
        <cdr:cNvPr id="23555" name="Text Box 3"/>
        <cdr:cNvSpPr txBox="1">
          <a:spLocks xmlns:a="http://schemas.openxmlformats.org/drawingml/2006/main" noChangeArrowheads="1" noTextEdit="1"/>
        </cdr:cNvSpPr>
      </cdr:nvSpPr>
      <cdr:spPr bwMode="auto">
        <a:xfrm xmlns:a="http://schemas.openxmlformats.org/drawingml/2006/main">
          <a:off x="6824855" y="369306"/>
          <a:ext cx="671544" cy="22771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0.80325</cdr:x>
      <cdr:y>0.0815</cdr:y>
    </cdr:from>
    <cdr:to>
      <cdr:x>0.90725</cdr:x>
      <cdr:y>0.1145</cdr:y>
    </cdr:to>
    <cdr:sp macro="" textlink="">
      <cdr:nvSpPr>
        <cdr:cNvPr id="23556" name="Text Box 4"/>
        <cdr:cNvSpPr txBox="1">
          <a:spLocks xmlns:a="http://schemas.openxmlformats.org/drawingml/2006/main" noChangeArrowheads="1" noTextEdit="1"/>
        </cdr:cNvSpPr>
      </cdr:nvSpPr>
      <cdr:spPr bwMode="auto">
        <a:xfrm xmlns:a="http://schemas.openxmlformats.org/drawingml/2006/main">
          <a:off x="6824855" y="499220"/>
          <a:ext cx="924714" cy="191221"/>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0.81025</cdr:x>
      <cdr:y>0.10475</cdr:y>
    </cdr:from>
    <cdr:to>
      <cdr:x>0.884</cdr:x>
      <cdr:y>0.13775</cdr:y>
    </cdr:to>
    <cdr:sp macro="" textlink="">
      <cdr:nvSpPr>
        <cdr:cNvPr id="23557" name="Text Box 5"/>
        <cdr:cNvSpPr txBox="1">
          <a:spLocks xmlns:a="http://schemas.openxmlformats.org/drawingml/2006/main" noChangeArrowheads="1" noTextEdit="1"/>
        </cdr:cNvSpPr>
      </cdr:nvSpPr>
      <cdr:spPr bwMode="auto">
        <a:xfrm xmlns:a="http://schemas.openxmlformats.org/drawingml/2006/main">
          <a:off x="6887075" y="633513"/>
          <a:ext cx="658670" cy="191221"/>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cdr:x>
      <cdr:y>0.42225</cdr:y>
    </cdr:from>
    <cdr:to>
      <cdr:x>0.074</cdr:x>
      <cdr:y>0.45575</cdr:y>
    </cdr:to>
    <cdr:sp macro="" textlink="">
      <cdr:nvSpPr>
        <cdr:cNvPr id="23566" name="Text Box 14"/>
        <cdr:cNvSpPr txBox="1">
          <a:spLocks xmlns:a="http://schemas.openxmlformats.org/drawingml/2006/main" noChangeArrowheads="1" noTextEdit="1"/>
        </cdr:cNvSpPr>
      </cdr:nvSpPr>
      <cdr:spPr bwMode="auto">
        <a:xfrm xmlns:a="http://schemas.openxmlformats.org/drawingml/2006/main">
          <a:off x="0" y="2472742"/>
          <a:ext cx="710163" cy="192682"/>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cdr:x>
      <cdr:y>0.29625</cdr:y>
    </cdr:from>
    <cdr:to>
      <cdr:x>0.1015</cdr:x>
      <cdr:y>0.34275</cdr:y>
    </cdr:to>
    <cdr:sp macro="" textlink="">
      <cdr:nvSpPr>
        <cdr:cNvPr id="23567" name="Text Box 15"/>
        <cdr:cNvSpPr txBox="1">
          <a:spLocks xmlns:a="http://schemas.openxmlformats.org/drawingml/2006/main" noChangeArrowheads="1" noTextEdit="1"/>
        </cdr:cNvSpPr>
      </cdr:nvSpPr>
      <cdr:spPr bwMode="auto">
        <a:xfrm xmlns:a="http://schemas.openxmlformats.org/drawingml/2006/main">
          <a:off x="0" y="1742889"/>
          <a:ext cx="974060" cy="268586"/>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cdr:x>
      <cdr:y>0.178</cdr:y>
    </cdr:from>
    <cdr:to>
      <cdr:x>0.0865</cdr:x>
      <cdr:y>0.2175</cdr:y>
    </cdr:to>
    <cdr:sp macro="" textlink="">
      <cdr:nvSpPr>
        <cdr:cNvPr id="23568" name="Text Box 16"/>
        <cdr:cNvSpPr txBox="1">
          <a:spLocks xmlns:a="http://schemas.openxmlformats.org/drawingml/2006/main" noChangeArrowheads="1" noTextEdit="1"/>
        </cdr:cNvSpPr>
      </cdr:nvSpPr>
      <cdr:spPr bwMode="auto">
        <a:xfrm xmlns:a="http://schemas.openxmlformats.org/drawingml/2006/main">
          <a:off x="0" y="1058287"/>
          <a:ext cx="832456" cy="227714"/>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xmlns:mc="http://schemas.openxmlformats.org/markup-compatibility/2006" val="FFFFFF" mc:Ignorable="a14" a14:legacySpreadsheetColorIndex="65"/>
              </a:solidFill>
            </a14:hiddenFill>
          </a:ext>
          <a:ext uri="{91240B29-F687-4f45-9708-019B960494DF}">
            <a14:hiddenLine xmlns:a14="http://schemas.microsoft.com/office/drawing/2010/main" xmlns="" w="9525">
              <a:solidFill>
                <a:srgbClr xmlns:mc="http://schemas.openxmlformats.org/markup-compatibility/2006" val="000000" mc:Ignorable="a14" a14:legacySpreadsheetColorIndex="64"/>
              </a:solidFill>
              <a:miter lim="800000"/>
              <a:headEnd/>
              <a:tailEnd/>
            </a14:hiddenLine>
          </a:ext>
        </a:extLst>
      </cdr:spPr>
      <cdr:txBody>
        <a:bodyPr xmlns:a="http://schemas.openxmlformats.org/drawingml/2006/main"/>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7D534F8-58E3-FF40-8D6E-7FD37E2BA4CF}" type="datetimeFigureOut">
              <a:rPr lang="nl-NL" smtClean="0"/>
              <a:t>18-10-2017</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1BC185-F2F0-3043-B45B-1484CE9C68A1}" type="slidenum">
              <a:rPr lang="nl-NL" smtClean="0"/>
              <a:t>‹nr.›</a:t>
            </a:fld>
            <a:endParaRPr lang="nl-NL"/>
          </a:p>
        </p:txBody>
      </p:sp>
    </p:spTree>
    <p:extLst>
      <p:ext uri="{BB962C8B-B14F-4D97-AF65-F5344CB8AC3E}">
        <p14:creationId xmlns:p14="http://schemas.microsoft.com/office/powerpoint/2010/main" val="8483443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96D4F1-AF50-4648-9E68-10466293F425}" type="datetimeFigureOut">
              <a:rPr lang="en-US" smtClean="0"/>
              <a:t>10/18/2017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D178D2-BA60-F841-B6DA-01BCCE9C96C8}" type="slidenum">
              <a:rPr lang="en-US" smtClean="0"/>
              <a:t>‹nr.›</a:t>
            </a:fld>
            <a:endParaRPr lang="en-US"/>
          </a:p>
        </p:txBody>
      </p:sp>
    </p:spTree>
    <p:extLst>
      <p:ext uri="{BB962C8B-B14F-4D97-AF65-F5344CB8AC3E}">
        <p14:creationId xmlns:p14="http://schemas.microsoft.com/office/powerpoint/2010/main" val="27841519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endParaRPr lang="en-US" sz="900" dirty="0">
              <a:latin typeface="Calibri" charset="0"/>
            </a:endParaRPr>
          </a:p>
        </p:txBody>
      </p:sp>
    </p:spTree>
    <p:extLst>
      <p:ext uri="{BB962C8B-B14F-4D97-AF65-F5344CB8AC3E}">
        <p14:creationId xmlns:p14="http://schemas.microsoft.com/office/powerpoint/2010/main" val="1500357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It is also clear that there is an important difference between euthanasia and PAS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Also a large similarity: role for the physician, there’s lethal drugs, and autonomy is central: explicit request patient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In my talk I will focus specifically on euthanasia (keeping in mind the </a:t>
            </a:r>
            <a:r>
              <a:rPr lang="en-US" baseline="0" dirty="0" err="1"/>
              <a:t>similarties</a:t>
            </a:r>
            <a:r>
              <a:rPr lang="en-US" baseline="0" dirty="0"/>
              <a:t> and thus that when we are talking about acceptance of euthanasia it is probably very much related to that of PAS)</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15</a:t>
            </a:fld>
            <a:endParaRPr lang="en-US"/>
          </a:p>
        </p:txBody>
      </p:sp>
    </p:spTree>
    <p:extLst>
      <p:ext uri="{BB962C8B-B14F-4D97-AF65-F5344CB8AC3E}">
        <p14:creationId xmlns:p14="http://schemas.microsoft.com/office/powerpoint/2010/main" val="1975131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1300">
                <a:solidFill>
                  <a:schemeClr val="tx2"/>
                </a:solidFill>
                <a:latin typeface="Arial" charset="0"/>
                <a:ea typeface="ＭＳ Ｐゴシック" charset="0"/>
              </a:defRPr>
            </a:lvl1pPr>
            <a:lvl2pPr marL="702693" indent="-270267" eaLnBrk="0" hangingPunct="0">
              <a:defRPr sz="1300">
                <a:solidFill>
                  <a:schemeClr val="tx2"/>
                </a:solidFill>
                <a:latin typeface="Arial" charset="0"/>
                <a:ea typeface="ＭＳ Ｐゴシック" charset="0"/>
              </a:defRPr>
            </a:lvl2pPr>
            <a:lvl3pPr marL="1081067" indent="-216214" eaLnBrk="0" hangingPunct="0">
              <a:defRPr sz="1300">
                <a:solidFill>
                  <a:schemeClr val="tx2"/>
                </a:solidFill>
                <a:latin typeface="Arial" charset="0"/>
                <a:ea typeface="ＭＳ Ｐゴシック" charset="0"/>
              </a:defRPr>
            </a:lvl3pPr>
            <a:lvl4pPr marL="1513494" indent="-216214" eaLnBrk="0" hangingPunct="0">
              <a:defRPr sz="1300">
                <a:solidFill>
                  <a:schemeClr val="tx2"/>
                </a:solidFill>
                <a:latin typeface="Arial" charset="0"/>
                <a:ea typeface="ＭＳ Ｐゴシック" charset="0"/>
              </a:defRPr>
            </a:lvl4pPr>
            <a:lvl5pPr marL="1945922" indent="-216214" eaLnBrk="0" hangingPunct="0">
              <a:defRPr sz="1300">
                <a:solidFill>
                  <a:schemeClr val="tx2"/>
                </a:solidFill>
                <a:latin typeface="Arial" charset="0"/>
                <a:ea typeface="ＭＳ Ｐゴシック" charset="0"/>
              </a:defRPr>
            </a:lvl5pPr>
            <a:lvl6pPr marL="2378348" indent="-216214" eaLnBrk="0" fontAlgn="base" hangingPunct="0">
              <a:spcBef>
                <a:spcPct val="0"/>
              </a:spcBef>
              <a:spcAft>
                <a:spcPct val="0"/>
              </a:spcAft>
              <a:defRPr sz="1300">
                <a:solidFill>
                  <a:schemeClr val="tx2"/>
                </a:solidFill>
                <a:latin typeface="Arial" charset="0"/>
                <a:ea typeface="ＭＳ Ｐゴシック" charset="0"/>
              </a:defRPr>
            </a:lvl6pPr>
            <a:lvl7pPr marL="2810776" indent="-216214" eaLnBrk="0" fontAlgn="base" hangingPunct="0">
              <a:spcBef>
                <a:spcPct val="0"/>
              </a:spcBef>
              <a:spcAft>
                <a:spcPct val="0"/>
              </a:spcAft>
              <a:defRPr sz="1300">
                <a:solidFill>
                  <a:schemeClr val="tx2"/>
                </a:solidFill>
                <a:latin typeface="Arial" charset="0"/>
                <a:ea typeface="ＭＳ Ｐゴシック" charset="0"/>
              </a:defRPr>
            </a:lvl7pPr>
            <a:lvl8pPr marL="3243202" indent="-216214" eaLnBrk="0" fontAlgn="base" hangingPunct="0">
              <a:spcBef>
                <a:spcPct val="0"/>
              </a:spcBef>
              <a:spcAft>
                <a:spcPct val="0"/>
              </a:spcAft>
              <a:defRPr sz="1300">
                <a:solidFill>
                  <a:schemeClr val="tx2"/>
                </a:solidFill>
                <a:latin typeface="Arial" charset="0"/>
                <a:ea typeface="ＭＳ Ｐゴシック" charset="0"/>
              </a:defRPr>
            </a:lvl8pPr>
            <a:lvl9pPr marL="3675629" indent="-216214" eaLnBrk="0" fontAlgn="base" hangingPunct="0">
              <a:spcBef>
                <a:spcPct val="0"/>
              </a:spcBef>
              <a:spcAft>
                <a:spcPct val="0"/>
              </a:spcAft>
              <a:defRPr sz="1300">
                <a:solidFill>
                  <a:schemeClr val="tx2"/>
                </a:solidFill>
                <a:latin typeface="Arial" charset="0"/>
                <a:ea typeface="ＭＳ Ｐゴシック" charset="0"/>
              </a:defRPr>
            </a:lvl9pPr>
          </a:lstStyle>
          <a:p>
            <a:pPr eaLnBrk="1" hangingPunct="1">
              <a:defRPr/>
            </a:pPr>
            <a:fld id="{8447C0CF-AE8D-6044-BD1D-BAB7228ED13A}" type="slidenum">
              <a:rPr lang="en-US" sz="1100">
                <a:solidFill>
                  <a:schemeClr val="tx1"/>
                </a:solidFill>
                <a:latin typeface="Times New Roman" charset="0"/>
              </a:rPr>
              <a:pPr eaLnBrk="1" hangingPunct="1">
                <a:defRPr/>
              </a:pPr>
              <a:t>16</a:t>
            </a:fld>
            <a:endParaRPr lang="en-US" sz="1100">
              <a:solidFill>
                <a:schemeClr val="tx1"/>
              </a:solidFill>
              <a:latin typeface="Times New Roman" charset="0"/>
            </a:endParaRPr>
          </a:p>
        </p:txBody>
      </p:sp>
      <p:sp>
        <p:nvSpPr>
          <p:cNvPr id="665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2340"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dirty="0">
              <a:latin typeface="Times New Roman"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r>
              <a:rPr lang="en-US" dirty="0">
                <a:latin typeface="Times New Roman" charset="0"/>
              </a:rPr>
              <a:t>I</a:t>
            </a:r>
            <a:r>
              <a:rPr lang="en-US" baseline="0" dirty="0">
                <a:latin typeface="Times New Roman" charset="0"/>
              </a:rPr>
              <a:t> also think there is a need for some additional clarifications regarding euthanasia, next to the definition I have presented.</a:t>
            </a:r>
          </a:p>
          <a:p>
            <a:pPr eaLnBrk="1" hangingPunct="1"/>
            <a:endParaRPr lang="en-US" baseline="0" dirty="0">
              <a:latin typeface="Times New Roman" charset="0"/>
            </a:endParaRPr>
          </a:p>
          <a:p>
            <a:pPr eaLnBrk="1" hangingPunct="1"/>
            <a:r>
              <a:rPr lang="en-US" baseline="0" dirty="0" err="1">
                <a:latin typeface="Times New Roman" charset="0"/>
              </a:rPr>
              <a:t>Eg</a:t>
            </a:r>
            <a:r>
              <a:rPr lang="en-US" baseline="0" dirty="0">
                <a:latin typeface="Times New Roman" charset="0"/>
              </a:rPr>
              <a:t> there are a number of substantive criteria, concerning the request, suffering, the prospects, and the </a:t>
            </a:r>
            <a:r>
              <a:rPr lang="en-US" baseline="0" dirty="0" err="1">
                <a:latin typeface="Times New Roman" charset="0"/>
              </a:rPr>
              <a:t>informedness</a:t>
            </a:r>
            <a:r>
              <a:rPr lang="en-US" baseline="0" dirty="0">
                <a:latin typeface="Times New Roman" charset="0"/>
              </a:rPr>
              <a:t> of the patient</a:t>
            </a:r>
            <a:endParaRPr lang="en-US" dirty="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None/>
            </a:pPr>
            <a:r>
              <a:rPr lang="nl-NL" dirty="0" err="1">
                <a:latin typeface="Arial" charset="0"/>
              </a:rPr>
              <a:t>And</a:t>
            </a:r>
            <a:r>
              <a:rPr lang="nl-NL" dirty="0">
                <a:latin typeface="Arial" charset="0"/>
              </a:rPr>
              <a:t> </a:t>
            </a:r>
            <a:r>
              <a:rPr lang="nl-NL" dirty="0" err="1">
                <a:latin typeface="Arial" charset="0"/>
              </a:rPr>
              <a:t>for</a:t>
            </a:r>
            <a:r>
              <a:rPr lang="nl-NL" dirty="0">
                <a:latin typeface="Arial" charset="0"/>
              </a:rPr>
              <a:t> the performance of </a:t>
            </a:r>
            <a:r>
              <a:rPr lang="nl-NL" dirty="0" err="1">
                <a:latin typeface="Arial" charset="0"/>
              </a:rPr>
              <a:t>euthanasia</a:t>
            </a:r>
            <a:r>
              <a:rPr lang="nl-NL" dirty="0">
                <a:latin typeface="Arial" charset="0"/>
              </a:rPr>
              <a:t> </a:t>
            </a:r>
            <a:r>
              <a:rPr lang="nl-NL" dirty="0" err="1">
                <a:latin typeface="Arial" charset="0"/>
              </a:rPr>
              <a:t>there</a:t>
            </a:r>
            <a:r>
              <a:rPr lang="nl-NL" dirty="0">
                <a:latin typeface="Arial" charset="0"/>
              </a:rPr>
              <a:t> are </a:t>
            </a:r>
            <a:r>
              <a:rPr lang="nl-NL" dirty="0" err="1">
                <a:latin typeface="Arial" charset="0"/>
              </a:rPr>
              <a:t>also</a:t>
            </a:r>
            <a:r>
              <a:rPr lang="nl-NL" dirty="0">
                <a:latin typeface="Arial" charset="0"/>
              </a:rPr>
              <a:t> a </a:t>
            </a:r>
            <a:r>
              <a:rPr lang="nl-NL" dirty="0" err="1">
                <a:latin typeface="Arial" charset="0"/>
              </a:rPr>
              <a:t>number</a:t>
            </a:r>
            <a:r>
              <a:rPr lang="nl-NL" dirty="0">
                <a:latin typeface="Arial" charset="0"/>
              </a:rPr>
              <a:t> of </a:t>
            </a:r>
            <a:r>
              <a:rPr lang="nl-NL" dirty="0" err="1">
                <a:latin typeface="Arial" charset="0"/>
              </a:rPr>
              <a:t>procedural</a:t>
            </a:r>
            <a:r>
              <a:rPr lang="nl-NL" baseline="0" dirty="0">
                <a:latin typeface="Arial" charset="0"/>
              </a:rPr>
              <a:t> criteria</a:t>
            </a:r>
            <a:endParaRPr lang="nl-NL" dirty="0">
              <a:latin typeface="Arial" charset="0"/>
            </a:endParaRPr>
          </a:p>
          <a:p>
            <a:pPr marL="0" indent="0" eaLnBrk="1" hangingPunct="1">
              <a:buNone/>
            </a:pPr>
            <a:endParaRPr lang="nl-NL" dirty="0">
              <a:latin typeface="Arial" charset="0"/>
            </a:endParaRPr>
          </a:p>
          <a:p>
            <a:pPr marL="0" indent="0" eaLnBrk="1" hangingPunct="1">
              <a:buNone/>
            </a:pPr>
            <a:r>
              <a:rPr lang="nl-NL" dirty="0" err="1">
                <a:latin typeface="Arial" charset="0"/>
              </a:rPr>
              <a:t>attending</a:t>
            </a:r>
            <a:r>
              <a:rPr lang="nl-NL" dirty="0">
                <a:latin typeface="Arial" charset="0"/>
              </a:rPr>
              <a:t> </a:t>
            </a:r>
            <a:r>
              <a:rPr lang="nl-NL" dirty="0" err="1">
                <a:latin typeface="Arial" charset="0"/>
              </a:rPr>
              <a:t>physician</a:t>
            </a:r>
            <a:r>
              <a:rPr lang="nl-NL" dirty="0">
                <a:latin typeface="Arial" charset="0"/>
              </a:rPr>
              <a:t> must consult </a:t>
            </a:r>
            <a:r>
              <a:rPr lang="nl-NL" dirty="0" err="1">
                <a:latin typeface="Arial" charset="0"/>
              </a:rPr>
              <a:t>another</a:t>
            </a:r>
            <a:r>
              <a:rPr lang="nl-NL" dirty="0">
                <a:latin typeface="Arial" charset="0"/>
              </a:rPr>
              <a:t> </a:t>
            </a:r>
            <a:r>
              <a:rPr lang="nl-NL" dirty="0" err="1">
                <a:latin typeface="Arial" charset="0"/>
              </a:rPr>
              <a:t>physician</a:t>
            </a:r>
            <a:r>
              <a:rPr lang="nl-NL" dirty="0">
                <a:latin typeface="Arial" charset="0"/>
              </a:rPr>
              <a:t> </a:t>
            </a:r>
            <a:r>
              <a:rPr lang="nl-NL" dirty="0" err="1">
                <a:latin typeface="Arial" charset="0"/>
              </a:rPr>
              <a:t>before</a:t>
            </a:r>
            <a:r>
              <a:rPr lang="nl-NL" dirty="0">
                <a:latin typeface="Arial" charset="0"/>
              </a:rPr>
              <a:t> </a:t>
            </a:r>
            <a:r>
              <a:rPr lang="nl-NL" dirty="0" err="1">
                <a:latin typeface="Arial" charset="0"/>
              </a:rPr>
              <a:t>deciding</a:t>
            </a:r>
            <a:r>
              <a:rPr lang="nl-NL" dirty="0">
                <a:latin typeface="Arial" charset="0"/>
              </a:rPr>
              <a:t> </a:t>
            </a:r>
            <a:r>
              <a:rPr lang="nl-NL" dirty="0" err="1">
                <a:latin typeface="Arial" charset="0"/>
              </a:rPr>
              <a:t>to</a:t>
            </a:r>
            <a:r>
              <a:rPr lang="nl-NL" dirty="0">
                <a:latin typeface="Arial" charset="0"/>
              </a:rPr>
              <a:t> </a:t>
            </a:r>
            <a:r>
              <a:rPr lang="nl-NL" dirty="0" err="1">
                <a:latin typeface="Arial" charset="0"/>
              </a:rPr>
              <a:t>grant</a:t>
            </a:r>
            <a:r>
              <a:rPr lang="nl-NL" dirty="0">
                <a:latin typeface="Arial" charset="0"/>
              </a:rPr>
              <a:t> a </a:t>
            </a:r>
            <a:r>
              <a:rPr lang="nl-NL" dirty="0" err="1">
                <a:latin typeface="Arial" charset="0"/>
              </a:rPr>
              <a:t>request</a:t>
            </a:r>
            <a:endParaRPr lang="nl-NL" dirty="0">
              <a:latin typeface="Arial" charset="0"/>
            </a:endParaRPr>
          </a:p>
          <a:p>
            <a:pPr eaLnBrk="1" hangingPunct="1"/>
            <a:r>
              <a:rPr lang="nl-NL" dirty="0">
                <a:latin typeface="Arial" charset="0"/>
              </a:rPr>
              <a:t>The </a:t>
            </a:r>
            <a:r>
              <a:rPr lang="nl-NL" dirty="0" err="1">
                <a:latin typeface="Arial" charset="0"/>
              </a:rPr>
              <a:t>physician</a:t>
            </a:r>
            <a:r>
              <a:rPr lang="nl-NL" dirty="0">
                <a:latin typeface="Arial" charset="0"/>
              </a:rPr>
              <a:t> must </a:t>
            </a:r>
            <a:r>
              <a:rPr lang="nl-NL" dirty="0" err="1">
                <a:latin typeface="Arial" charset="0"/>
              </a:rPr>
              <a:t>notify</a:t>
            </a:r>
            <a:r>
              <a:rPr lang="nl-NL" dirty="0">
                <a:latin typeface="Arial" charset="0"/>
              </a:rPr>
              <a:t> the case of </a:t>
            </a:r>
            <a:r>
              <a:rPr lang="nl-NL" dirty="0" err="1">
                <a:latin typeface="Arial" charset="0"/>
              </a:rPr>
              <a:t>euthanasia</a:t>
            </a:r>
            <a:r>
              <a:rPr lang="nl-NL" dirty="0">
                <a:latin typeface="Arial" charset="0"/>
              </a:rPr>
              <a:t> </a:t>
            </a:r>
            <a:r>
              <a:rPr lang="nl-NL" dirty="0" err="1">
                <a:latin typeface="Arial" charset="0"/>
              </a:rPr>
              <a:t>for</a:t>
            </a:r>
            <a:r>
              <a:rPr lang="nl-NL" dirty="0">
                <a:latin typeface="Arial" charset="0"/>
              </a:rPr>
              <a:t> review</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18</a:t>
            </a:fld>
            <a:endParaRPr lang="en-US"/>
          </a:p>
        </p:txBody>
      </p:sp>
    </p:spTree>
    <p:extLst>
      <p:ext uri="{BB962C8B-B14F-4D97-AF65-F5344CB8AC3E}">
        <p14:creationId xmlns:p14="http://schemas.microsoft.com/office/powerpoint/2010/main" val="2137531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19</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Quebec province legalized PAS and</a:t>
            </a:r>
            <a:r>
              <a:rPr lang="en-US" baseline="0" dirty="0"/>
              <a:t> euthanasia in 2014</a:t>
            </a:r>
          </a:p>
          <a:p>
            <a:r>
              <a:rPr lang="en-US" baseline="0" dirty="0"/>
              <a:t>Canada as a whole:  Supreme Court of Canada decision Carter v Canada (AG), released February 6, 2015, physician-assisted suicide is legal in Canada pending a twelve-month period of suspension </a:t>
            </a:r>
          </a:p>
          <a:p>
            <a:endParaRPr lang="en-US" baseline="0" dirty="0"/>
          </a:p>
          <a:p>
            <a:r>
              <a:rPr lang="en-US" sz="1200" b="0" i="0" u="none" strike="noStrike" kern="1200" baseline="0" dirty="0">
                <a:solidFill>
                  <a:schemeClr val="tx1"/>
                </a:solidFill>
                <a:latin typeface="+mn-lt"/>
                <a:ea typeface="+mn-ea"/>
                <a:cs typeface="+mn-cs"/>
              </a:rPr>
              <a:t>Irremediable medical condition that causes enduring and intolerable suffering (only mental illness still under review)</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20</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21</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76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dirty="0">
                <a:latin typeface="Calibri" charset="0"/>
              </a:rPr>
              <a:t>So,</a:t>
            </a:r>
            <a:r>
              <a:rPr lang="nl-BE" baseline="0" dirty="0">
                <a:latin typeface="Calibri" charset="0"/>
              </a:rPr>
              <a:t> having said that, it seems all the more relevant to evaluate acceptance of euthanasia across countries and also to evaluate what determines acceptance.</a:t>
            </a:r>
          </a:p>
          <a:p>
            <a:r>
              <a:rPr lang="nl-BE" baseline="0" dirty="0">
                <a:latin typeface="Calibri" charset="0"/>
              </a:rPr>
              <a:t> </a:t>
            </a:r>
            <a:endParaRPr lang="nl-BE" dirty="0">
              <a:latin typeface="Calibri" charset="0"/>
            </a:endParaRPr>
          </a:p>
        </p:txBody>
      </p:sp>
      <p:sp>
        <p:nvSpPr>
          <p:cNvPr id="27652" name="Slide Number Placeholder 3"/>
          <p:cNvSpPr txBox="1">
            <a:spLocks noGrp="1"/>
          </p:cNvSpPr>
          <p:nvPr/>
        </p:nvSpPr>
        <p:spPr bwMode="auto">
          <a:xfrm>
            <a:off x="3884414" y="8685894"/>
            <a:ext cx="2972098" cy="456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2" tIns="45716" rIns="91432" bIns="45716" anchor="b"/>
          <a:lstStyle>
            <a:lvl1pPr defTabSz="966788"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defTabSz="966788"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defTabSz="966788"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defTabSz="966788"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defTabSz="966788"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defTabSz="966788"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defTabSz="966788"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defTabSz="966788"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defTabSz="966788"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algn="r" eaLnBrk="1" hangingPunct="1"/>
            <a:fld id="{5EE52014-450B-CC49-9CE9-EAF72C415D4F}" type="slidenum">
              <a:rPr lang="nl-BE"/>
              <a:pPr algn="r" eaLnBrk="1" hangingPunct="1"/>
              <a:t>22</a:t>
            </a:fld>
            <a:endParaRPr lang="nl-B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072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Calibri" charset="0"/>
              </a:rPr>
              <a:t>Data from the four waves of the European Values Study were used. </a:t>
            </a:r>
            <a:endParaRPr lang="nl-BE" dirty="0">
              <a:latin typeface="Calibri" charset="0"/>
            </a:endParaRPr>
          </a:p>
          <a:p>
            <a:r>
              <a:rPr lang="nl-BE" dirty="0">
                <a:latin typeface="Calibri" charset="0"/>
              </a:rPr>
              <a:t>Korte uitleg</a:t>
            </a:r>
          </a:p>
          <a:p>
            <a:r>
              <a:rPr lang="en-US" dirty="0">
                <a:latin typeface="Calibri" charset="0"/>
              </a:rPr>
              <a:t>For 13 Western European countries data were collected in all four waves; </a:t>
            </a:r>
          </a:p>
          <a:p>
            <a:r>
              <a:rPr lang="en-US" dirty="0">
                <a:latin typeface="Calibri" charset="0"/>
              </a:rPr>
              <a:t>for 10 Eastern European countries data were collected for the last three waves. </a:t>
            </a:r>
          </a:p>
          <a:p>
            <a:endParaRPr lang="en-US" dirty="0">
              <a:latin typeface="Calibri" charset="0"/>
            </a:endParaRPr>
          </a:p>
          <a:p>
            <a:r>
              <a:rPr lang="en-US" dirty="0">
                <a:latin typeface="Calibri" charset="0"/>
              </a:rPr>
              <a:t>Apart from a number of questions about religious beliefs, attitudes towards various issues, and about </a:t>
            </a:r>
            <a:r>
              <a:rPr lang="en-US" dirty="0" err="1">
                <a:latin typeface="Calibri" charset="0"/>
              </a:rPr>
              <a:t>sociodemographic</a:t>
            </a:r>
            <a:r>
              <a:rPr lang="en-US" dirty="0">
                <a:latin typeface="Calibri" charset="0"/>
              </a:rPr>
              <a:t> information, </a:t>
            </a:r>
            <a:r>
              <a:rPr lang="en-GB" dirty="0">
                <a:latin typeface="Calibri" charset="0"/>
              </a:rPr>
              <a:t>the questionnaire included one question on the acceptance of euthanasia (see table 1) rated on a scale from 1 (‘Never justified’) to 10 (‘Always justified’).</a:t>
            </a:r>
            <a:endParaRPr lang="nl-BE" dirty="0">
              <a:latin typeface="Calibri" charset="0"/>
            </a:endParaRPr>
          </a:p>
          <a:p>
            <a:endParaRPr lang="nl-BE" dirty="0">
              <a:latin typeface="Calibri"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485" eaLnBrk="0" hangingPunct="0">
              <a:defRPr sz="1100">
                <a:solidFill>
                  <a:srgbClr val="000000"/>
                </a:solidFill>
                <a:latin typeface="Arial" charset="0"/>
                <a:ea typeface="ヒラギノ角ゴ ProN W3" charset="0"/>
                <a:cs typeface="ヒラギノ角ゴ ProN W3" charset="0"/>
                <a:sym typeface="Arial" charset="0"/>
              </a:defRPr>
            </a:lvl1pPr>
            <a:lvl2pPr marL="702756" indent="-270291" defTabSz="914485" eaLnBrk="0" hangingPunct="0">
              <a:defRPr sz="1100">
                <a:solidFill>
                  <a:srgbClr val="000000"/>
                </a:solidFill>
                <a:latin typeface="Arial" charset="0"/>
                <a:ea typeface="ヒラギノ角ゴ ProN W3" charset="0"/>
                <a:cs typeface="ヒラギノ角ゴ ProN W3" charset="0"/>
                <a:sym typeface="Arial" charset="0"/>
              </a:defRPr>
            </a:lvl2pPr>
            <a:lvl3pPr marL="1081164" indent="-216233" defTabSz="914485" eaLnBrk="0" hangingPunct="0">
              <a:defRPr sz="1100">
                <a:solidFill>
                  <a:srgbClr val="000000"/>
                </a:solidFill>
                <a:latin typeface="Arial" charset="0"/>
                <a:ea typeface="ヒラギノ角ゴ ProN W3" charset="0"/>
                <a:cs typeface="ヒラギノ角ゴ ProN W3" charset="0"/>
                <a:sym typeface="Arial" charset="0"/>
              </a:defRPr>
            </a:lvl3pPr>
            <a:lvl4pPr marL="1513629" indent="-216233" defTabSz="914485" eaLnBrk="0" hangingPunct="0">
              <a:defRPr sz="1100">
                <a:solidFill>
                  <a:srgbClr val="000000"/>
                </a:solidFill>
                <a:latin typeface="Arial" charset="0"/>
                <a:ea typeface="ヒラギノ角ゴ ProN W3" charset="0"/>
                <a:cs typeface="ヒラギノ角ゴ ProN W3" charset="0"/>
                <a:sym typeface="Arial" charset="0"/>
              </a:defRPr>
            </a:lvl4pPr>
            <a:lvl5pPr marL="1946095" indent="-216233" defTabSz="914485" eaLnBrk="0" hangingPunct="0">
              <a:defRPr sz="1100">
                <a:solidFill>
                  <a:srgbClr val="000000"/>
                </a:solidFill>
                <a:latin typeface="Arial" charset="0"/>
                <a:ea typeface="ヒラギノ角ゴ ProN W3" charset="0"/>
                <a:cs typeface="ヒラギノ角ゴ ProN W3" charset="0"/>
                <a:sym typeface="Arial" charset="0"/>
              </a:defRPr>
            </a:lvl5pPr>
            <a:lvl6pPr marL="2378560"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6pPr>
            <a:lvl7pPr marL="2811026"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7pPr>
            <a:lvl8pPr marL="3243491"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8pPr>
            <a:lvl9pPr marL="3675957"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9pPr>
          </a:lstStyle>
          <a:p>
            <a:pPr eaLnBrk="1" hangingPunct="1"/>
            <a:fld id="{3851873E-D6E3-E24A-9CB7-4D5504DBA3AA}" type="slidenum">
              <a:rPr lang="nl-BE" sz="1200"/>
              <a:pPr eaLnBrk="1" hangingPunct="1"/>
              <a:t>23</a:t>
            </a:fld>
            <a:endParaRPr lang="nl-BE"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 variation, from very low in Kosovo to very high in BE and Dk.</a:t>
            </a:r>
          </a:p>
          <a:p>
            <a:r>
              <a:rPr lang="en-US" dirty="0"/>
              <a:t>These</a:t>
            </a:r>
            <a:r>
              <a:rPr lang="en-US" baseline="0" dirty="0"/>
              <a:t> are all 46 participating countries in the 2008 wave</a:t>
            </a:r>
          </a:p>
          <a:p>
            <a:endParaRPr lang="en-US" baseline="0" dirty="0"/>
          </a:p>
          <a:p>
            <a:r>
              <a:rPr lang="en-US" baseline="0" dirty="0" err="1"/>
              <a:t>Focussing</a:t>
            </a:r>
            <a:r>
              <a:rPr lang="en-US" baseline="0" dirty="0"/>
              <a:t> on countries in top…</a:t>
            </a:r>
            <a:endParaRPr lang="en-US" dirty="0"/>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24</a:t>
            </a:fld>
            <a:endParaRPr lang="en-US"/>
          </a:p>
        </p:txBody>
      </p:sp>
    </p:spTree>
    <p:extLst>
      <p:ext uri="{BB962C8B-B14F-4D97-AF65-F5344CB8AC3E}">
        <p14:creationId xmlns:p14="http://schemas.microsoft.com/office/powerpoint/2010/main" val="286592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r>
              <a:rPr lang="en-US" sz="900" dirty="0">
                <a:latin typeface="Calibri" charset="0"/>
              </a:rPr>
              <a:t>In my lecture I want to talk about the issue of euthanasia</a:t>
            </a:r>
            <a:r>
              <a:rPr lang="en-US" sz="900" baseline="0" dirty="0">
                <a:latin typeface="Calibri" charset="0"/>
              </a:rPr>
              <a:t> and how its acceptance is related to cultural and </a:t>
            </a:r>
            <a:r>
              <a:rPr lang="en-US" sz="900" baseline="0" dirty="0" err="1">
                <a:latin typeface="Calibri" charset="0"/>
              </a:rPr>
              <a:t>sociodemographic</a:t>
            </a:r>
            <a:r>
              <a:rPr lang="en-US" sz="900" baseline="0" dirty="0">
                <a:latin typeface="Calibri" charset="0"/>
              </a:rPr>
              <a:t> factors.</a:t>
            </a:r>
          </a:p>
          <a:p>
            <a:pPr>
              <a:lnSpc>
                <a:spcPct val="80000"/>
              </a:lnSpc>
            </a:pPr>
            <a:endParaRPr lang="en-US" sz="900" baseline="0" dirty="0">
              <a:latin typeface="Calibri" charset="0"/>
            </a:endParaRPr>
          </a:p>
          <a:p>
            <a:pPr>
              <a:lnSpc>
                <a:spcPct val="80000"/>
              </a:lnSpc>
            </a:pPr>
            <a:endParaRPr lang="en-US" sz="900" baseline="0" dirty="0">
              <a:latin typeface="Calibri" charset="0"/>
            </a:endParaRPr>
          </a:p>
          <a:p>
            <a:pPr>
              <a:lnSpc>
                <a:spcPct val="80000"/>
              </a:lnSpc>
            </a:pPr>
            <a:r>
              <a:rPr lang="en-US" sz="900" baseline="0" dirty="0">
                <a:latin typeface="Calibri" charset="0"/>
              </a:rPr>
              <a:t>I want to have a slightly broader take and not only talk about the euthanasia attitudes but start by observing what is happening in many countries in terms of legislative activities, what is happening in actual practice in Belgium and then make a bridge towards how acceptance of euthanasia and its determining factors play a crucial role in these events .</a:t>
            </a:r>
            <a:endParaRPr lang="en-US" sz="900" dirty="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you might wonder where Austria is (in the middle)</a:t>
            </a:r>
          </a:p>
          <a:p>
            <a:endParaRPr lang="en-US" dirty="0"/>
          </a:p>
          <a:p>
            <a:r>
              <a:rPr lang="en-US" dirty="0"/>
              <a:t>At the bottom: …</a:t>
            </a:r>
          </a:p>
          <a:p>
            <a:endParaRPr lang="en-US" dirty="0"/>
          </a:p>
          <a:p>
            <a:r>
              <a:rPr lang="en-US" dirty="0"/>
              <a:t>(it already seems as if there is some kind of</a:t>
            </a:r>
            <a:r>
              <a:rPr lang="en-US" baseline="0" dirty="0"/>
              <a:t> west versus east divide, but we’ll focus on that later)</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25</a:t>
            </a:fld>
            <a:endParaRPr lang="en-US"/>
          </a:p>
        </p:txBody>
      </p:sp>
    </p:spTree>
    <p:extLst>
      <p:ext uri="{BB962C8B-B14F-4D97-AF65-F5344CB8AC3E}">
        <p14:creationId xmlns:p14="http://schemas.microsoft.com/office/powerpoint/2010/main" val="3869269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the</a:t>
            </a:r>
            <a:r>
              <a:rPr lang="en-US" baseline="0" dirty="0"/>
              <a:t> map of acceptance looks like.</a:t>
            </a:r>
          </a:p>
          <a:p>
            <a:r>
              <a:rPr lang="en-US" baseline="0" dirty="0"/>
              <a:t>With some suggestion of a geographical clustering</a:t>
            </a:r>
          </a:p>
          <a:p>
            <a:endParaRPr lang="en-US" baseline="0" dirty="0"/>
          </a:p>
          <a:p>
            <a:r>
              <a:rPr lang="en-US" baseline="0" dirty="0"/>
              <a:t>Geographically this would be the shape of countries with high acceptance with DE and AT as exceptions</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26</a:t>
            </a:fld>
            <a:endParaRPr lang="en-US"/>
          </a:p>
        </p:txBody>
      </p:sp>
    </p:spTree>
    <p:extLst>
      <p:ext uri="{BB962C8B-B14F-4D97-AF65-F5344CB8AC3E}">
        <p14:creationId xmlns:p14="http://schemas.microsoft.com/office/powerpoint/2010/main" val="2004142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dirty="0">
                <a:latin typeface="Calibri" charset="0"/>
              </a:rPr>
              <a:t>Present them from highest acceptance to lowest in 2008 ,</a:t>
            </a:r>
          </a:p>
          <a:p>
            <a:endParaRPr lang="nl-BE" dirty="0">
              <a:latin typeface="Calibri" charset="0"/>
            </a:endParaRPr>
          </a:p>
          <a:p>
            <a:r>
              <a:rPr lang="nl-BE" dirty="0">
                <a:latin typeface="Calibri" charset="0"/>
              </a:rPr>
              <a:t>Overlopen, met opmerking:</a:t>
            </a:r>
          </a:p>
          <a:p>
            <a:r>
              <a:rPr lang="nl-BE" dirty="0">
                <a:latin typeface="Calibri" charset="0"/>
              </a:rPr>
              <a:t>DK: increase, but not sign between 1999 and 2008,</a:t>
            </a:r>
          </a:p>
          <a:p>
            <a:r>
              <a:rPr lang="nl-BE" dirty="0">
                <a:latin typeface="Calibri" charset="0"/>
              </a:rPr>
              <a:t>Also sign rise in FR, country whith mediatized cases (eg Sebire)</a:t>
            </a:r>
          </a:p>
          <a:p>
            <a:r>
              <a:rPr lang="nl-BE" dirty="0">
                <a:latin typeface="Calibri" charset="0"/>
              </a:rPr>
              <a:t>BE, sharp increase also </a:t>
            </a:r>
            <a:r>
              <a:rPr lang="en-GB" dirty="0">
                <a:latin typeface="Calibri" charset="0"/>
              </a:rPr>
              <a:t>in the last decade (the period in which euthanasia was legalized in a number of countries and the debate ignited in many) </a:t>
            </a:r>
          </a:p>
          <a:p>
            <a:r>
              <a:rPr lang="en-GB" dirty="0">
                <a:latin typeface="Calibri" charset="0"/>
              </a:rPr>
              <a:t>Interestingly in the NL this was not the case. euthanasia acceptance did no longer increase in the Netherlands after it legalized euthanasia. Possibly indication of relative declining a priori tolerance towards euthanasia, with the issue also being discussed often in the light of more available palliative care and palliative sedation, but particularly also because of discussions on euthanasia because of a weary of life. Overall, it also has to be noted and has been stated that the famous </a:t>
            </a:r>
            <a:r>
              <a:rPr lang="en-GB" dirty="0" err="1">
                <a:latin typeface="Calibri" charset="0"/>
              </a:rPr>
              <a:t>dutch</a:t>
            </a:r>
            <a:r>
              <a:rPr lang="en-GB" dirty="0">
                <a:latin typeface="Calibri" charset="0"/>
              </a:rPr>
              <a:t> tolerance is on a decline; in virtually all aspects of society,</a:t>
            </a:r>
          </a:p>
          <a:p>
            <a:endParaRPr lang="en-GB" dirty="0">
              <a:latin typeface="Calibri" charset="0"/>
            </a:endParaRPr>
          </a:p>
          <a:p>
            <a:r>
              <a:rPr lang="en-GB" dirty="0">
                <a:latin typeface="Calibri" charset="0"/>
              </a:rPr>
              <a:t>Sweden</a:t>
            </a:r>
          </a:p>
          <a:p>
            <a:r>
              <a:rPr lang="en-GB" dirty="0">
                <a:latin typeface="Calibri" charset="0"/>
              </a:rPr>
              <a:t>ES: very sharp in recent decade </a:t>
            </a:r>
          </a:p>
          <a:p>
            <a:r>
              <a:rPr lang="en-GB" dirty="0">
                <a:latin typeface="Calibri" charset="0"/>
              </a:rPr>
              <a:t>UK, also strong in recent decade</a:t>
            </a:r>
          </a:p>
          <a:p>
            <a:r>
              <a:rPr lang="en-GB" dirty="0">
                <a:latin typeface="Calibri" charset="0"/>
              </a:rPr>
              <a:t>DE: interestingly: because of historical reasons never </a:t>
            </a:r>
            <a:r>
              <a:rPr lang="en-GB" dirty="0" err="1">
                <a:latin typeface="Calibri" charset="0"/>
              </a:rPr>
              <a:t>wwent</a:t>
            </a:r>
            <a:r>
              <a:rPr lang="en-GB" dirty="0">
                <a:latin typeface="Calibri" charset="0"/>
              </a:rPr>
              <a:t> up between 1981 and 1999 but it did so in the most recent decade</a:t>
            </a:r>
          </a:p>
          <a:p>
            <a:r>
              <a:rPr lang="en-GB" dirty="0">
                <a:latin typeface="Calibri" charset="0"/>
              </a:rPr>
              <a:t>IT</a:t>
            </a:r>
          </a:p>
          <a:p>
            <a:r>
              <a:rPr lang="en-GB" dirty="0">
                <a:latin typeface="Calibri" charset="0"/>
              </a:rPr>
              <a:t>,,,</a:t>
            </a:r>
          </a:p>
          <a:p>
            <a:r>
              <a:rPr lang="en-GB" dirty="0">
                <a:latin typeface="Calibri" charset="0"/>
              </a:rPr>
              <a:t>Even in Malta</a:t>
            </a:r>
          </a:p>
          <a:p>
            <a:endParaRPr lang="en-GB" dirty="0">
              <a:latin typeface="Calibri" charset="0"/>
            </a:endParaRPr>
          </a:p>
          <a:p>
            <a:endParaRPr lang="nl-BE" dirty="0">
              <a:latin typeface="Calibri" charset="0"/>
            </a:endParaRPr>
          </a:p>
          <a:p>
            <a:r>
              <a:rPr lang="nl-BE" dirty="0">
                <a:latin typeface="Calibri" charset="0"/>
              </a:rPr>
              <a:t>So: significant in increase in all countries . Also strong and significant rise between 2008 and 1999  in most countries (last survey year) except in Denmark (ns) and NL (ns)</a:t>
            </a:r>
          </a:p>
          <a:p>
            <a:endParaRPr lang="nl-BE" dirty="0">
              <a:latin typeface="Calibri" charset="0"/>
            </a:endParaRPr>
          </a:p>
          <a:p>
            <a:endParaRPr lang="nl-BE" dirty="0">
              <a:latin typeface="Calibri"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485" eaLnBrk="0" hangingPunct="0">
              <a:defRPr sz="1100">
                <a:solidFill>
                  <a:srgbClr val="000000"/>
                </a:solidFill>
                <a:latin typeface="Arial" charset="0"/>
                <a:ea typeface="ヒラギノ角ゴ ProN W3" charset="0"/>
                <a:cs typeface="ヒラギノ角ゴ ProN W3" charset="0"/>
                <a:sym typeface="Arial" charset="0"/>
              </a:defRPr>
            </a:lvl1pPr>
            <a:lvl2pPr marL="702756" indent="-270291" defTabSz="914485" eaLnBrk="0" hangingPunct="0">
              <a:defRPr sz="1100">
                <a:solidFill>
                  <a:srgbClr val="000000"/>
                </a:solidFill>
                <a:latin typeface="Arial" charset="0"/>
                <a:ea typeface="ヒラギノ角ゴ ProN W3" charset="0"/>
                <a:cs typeface="ヒラギノ角ゴ ProN W3" charset="0"/>
                <a:sym typeface="Arial" charset="0"/>
              </a:defRPr>
            </a:lvl2pPr>
            <a:lvl3pPr marL="1081164" indent="-216233" defTabSz="914485" eaLnBrk="0" hangingPunct="0">
              <a:defRPr sz="1100">
                <a:solidFill>
                  <a:srgbClr val="000000"/>
                </a:solidFill>
                <a:latin typeface="Arial" charset="0"/>
                <a:ea typeface="ヒラギノ角ゴ ProN W3" charset="0"/>
                <a:cs typeface="ヒラギノ角ゴ ProN W3" charset="0"/>
                <a:sym typeface="Arial" charset="0"/>
              </a:defRPr>
            </a:lvl3pPr>
            <a:lvl4pPr marL="1513629" indent="-216233" defTabSz="914485" eaLnBrk="0" hangingPunct="0">
              <a:defRPr sz="1100">
                <a:solidFill>
                  <a:srgbClr val="000000"/>
                </a:solidFill>
                <a:latin typeface="Arial" charset="0"/>
                <a:ea typeface="ヒラギノ角ゴ ProN W3" charset="0"/>
                <a:cs typeface="ヒラギノ角ゴ ProN W3" charset="0"/>
                <a:sym typeface="Arial" charset="0"/>
              </a:defRPr>
            </a:lvl4pPr>
            <a:lvl5pPr marL="1946095" indent="-216233" defTabSz="914485" eaLnBrk="0" hangingPunct="0">
              <a:defRPr sz="1100">
                <a:solidFill>
                  <a:srgbClr val="000000"/>
                </a:solidFill>
                <a:latin typeface="Arial" charset="0"/>
                <a:ea typeface="ヒラギノ角ゴ ProN W3" charset="0"/>
                <a:cs typeface="ヒラギノ角ゴ ProN W3" charset="0"/>
                <a:sym typeface="Arial" charset="0"/>
              </a:defRPr>
            </a:lvl5pPr>
            <a:lvl6pPr marL="2378560"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6pPr>
            <a:lvl7pPr marL="2811026"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7pPr>
            <a:lvl8pPr marL="3243491"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8pPr>
            <a:lvl9pPr marL="3675957"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9pPr>
          </a:lstStyle>
          <a:p>
            <a:pPr eaLnBrk="1" hangingPunct="1"/>
            <a:fld id="{16173C0A-0C90-DD4E-8002-42F2F48E5818}" type="slidenum">
              <a:rPr lang="nl-BE" sz="1200"/>
              <a:pPr eaLnBrk="1" hangingPunct="1"/>
              <a:t>27</a:t>
            </a:fld>
            <a:endParaRPr lang="nl-BE"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27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a:latin typeface="Calibri" charset="0"/>
              </a:rPr>
              <a:t>Again Present them from highest acceptance to lowest in 2008 ,</a:t>
            </a:r>
          </a:p>
          <a:p>
            <a:endParaRPr lang="nl-BE">
              <a:latin typeface="Calibri" charset="0"/>
            </a:endParaRPr>
          </a:p>
          <a:p>
            <a:r>
              <a:rPr lang="nl-BE">
                <a:latin typeface="Calibri" charset="0"/>
              </a:rPr>
              <a:t>Slovenia: sig increase but not sig between 1999-2008</a:t>
            </a:r>
          </a:p>
          <a:p>
            <a:r>
              <a:rPr lang="nl-BE">
                <a:latin typeface="Calibri" charset="0"/>
              </a:rPr>
              <a:t>CZ: Sig increase but also sig decrease between 1999-2008</a:t>
            </a:r>
          </a:p>
          <a:p>
            <a:r>
              <a:rPr lang="nl-BE">
                <a:latin typeface="Calibri" charset="0"/>
              </a:rPr>
              <a:t>LT: sig dectease between 1999-2008</a:t>
            </a:r>
          </a:p>
          <a:p>
            <a:r>
              <a:rPr lang="nl-BE">
                <a:latin typeface="Calibri" charset="0"/>
              </a:rPr>
              <a:t>LV: same</a:t>
            </a:r>
          </a:p>
          <a:p>
            <a:r>
              <a:rPr lang="nl-BE">
                <a:latin typeface="Calibri" charset="0"/>
              </a:rPr>
              <a:t>East DE: increase but also sig decrease between 1999-2008</a:t>
            </a:r>
          </a:p>
          <a:p>
            <a:r>
              <a:rPr lang="nl-BE">
                <a:latin typeface="Calibri" charset="0"/>
              </a:rPr>
              <a:t>HU: one of the only countries with sig increase in last decade</a:t>
            </a:r>
          </a:p>
          <a:p>
            <a:r>
              <a:rPr lang="nl-BE">
                <a:latin typeface="Calibri" charset="0"/>
              </a:rPr>
              <a:t>SK:  decrease in last decade</a:t>
            </a:r>
          </a:p>
          <a:p>
            <a:r>
              <a:rPr lang="nl-BE">
                <a:latin typeface="Calibri" charset="0"/>
              </a:rPr>
              <a:t>BG: again one of the only exceptions: sig increase</a:t>
            </a:r>
          </a:p>
          <a:p>
            <a:r>
              <a:rPr lang="nl-BE">
                <a:latin typeface="Calibri" charset="0"/>
              </a:rPr>
              <a:t>PL: no sig change between 99-08</a:t>
            </a:r>
          </a:p>
          <a:p>
            <a:r>
              <a:rPr lang="nl-BE">
                <a:latin typeface="Calibri" charset="0"/>
              </a:rPr>
              <a:t>RO: idem</a:t>
            </a:r>
          </a:p>
          <a:p>
            <a:endParaRPr lang="nl-BE">
              <a:latin typeface="Calibri" charset="0"/>
            </a:endParaRPr>
          </a:p>
          <a:p>
            <a:r>
              <a:rPr lang="nl-BE">
                <a:latin typeface="Calibri" charset="0"/>
              </a:rPr>
              <a:t>So: entirely different pattern as compared to Western Europe with no increase or even a significant decrease in acceptance in the last decades in all countries except BG and HU,</a:t>
            </a:r>
          </a:p>
          <a:p>
            <a:endParaRPr lang="nl-BE">
              <a:latin typeface="Calibri" charset="0"/>
            </a:endParaRPr>
          </a:p>
          <a:p>
            <a:endParaRPr lang="nl-BE">
              <a:latin typeface="Calibri" charset="0"/>
            </a:endParaRPr>
          </a:p>
          <a:p>
            <a:endParaRPr lang="nl-BE">
              <a:latin typeface="Calibri" charset="0"/>
            </a:endParaRPr>
          </a:p>
          <a:p>
            <a:endParaRPr lang="nl-BE">
              <a:latin typeface="Calibri" charset="0"/>
            </a:endParaRPr>
          </a:p>
          <a:p>
            <a:endParaRPr lang="nl-BE">
              <a:latin typeface="Calibri"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485" eaLnBrk="0" hangingPunct="0">
              <a:defRPr sz="1100">
                <a:solidFill>
                  <a:srgbClr val="000000"/>
                </a:solidFill>
                <a:latin typeface="Arial" charset="0"/>
                <a:ea typeface="ヒラギノ角ゴ ProN W3" charset="0"/>
                <a:cs typeface="ヒラギノ角ゴ ProN W3" charset="0"/>
                <a:sym typeface="Arial" charset="0"/>
              </a:defRPr>
            </a:lvl1pPr>
            <a:lvl2pPr marL="702756" indent="-270291" defTabSz="914485" eaLnBrk="0" hangingPunct="0">
              <a:defRPr sz="1100">
                <a:solidFill>
                  <a:srgbClr val="000000"/>
                </a:solidFill>
                <a:latin typeface="Arial" charset="0"/>
                <a:ea typeface="ヒラギノ角ゴ ProN W3" charset="0"/>
                <a:cs typeface="ヒラギノ角ゴ ProN W3" charset="0"/>
                <a:sym typeface="Arial" charset="0"/>
              </a:defRPr>
            </a:lvl2pPr>
            <a:lvl3pPr marL="1081164" indent="-216233" defTabSz="914485" eaLnBrk="0" hangingPunct="0">
              <a:defRPr sz="1100">
                <a:solidFill>
                  <a:srgbClr val="000000"/>
                </a:solidFill>
                <a:latin typeface="Arial" charset="0"/>
                <a:ea typeface="ヒラギノ角ゴ ProN W3" charset="0"/>
                <a:cs typeface="ヒラギノ角ゴ ProN W3" charset="0"/>
                <a:sym typeface="Arial" charset="0"/>
              </a:defRPr>
            </a:lvl3pPr>
            <a:lvl4pPr marL="1513629" indent="-216233" defTabSz="914485" eaLnBrk="0" hangingPunct="0">
              <a:defRPr sz="1100">
                <a:solidFill>
                  <a:srgbClr val="000000"/>
                </a:solidFill>
                <a:latin typeface="Arial" charset="0"/>
                <a:ea typeface="ヒラギノ角ゴ ProN W3" charset="0"/>
                <a:cs typeface="ヒラギノ角ゴ ProN W3" charset="0"/>
                <a:sym typeface="Arial" charset="0"/>
              </a:defRPr>
            </a:lvl4pPr>
            <a:lvl5pPr marL="1946095" indent="-216233" defTabSz="914485" eaLnBrk="0" hangingPunct="0">
              <a:defRPr sz="1100">
                <a:solidFill>
                  <a:srgbClr val="000000"/>
                </a:solidFill>
                <a:latin typeface="Arial" charset="0"/>
                <a:ea typeface="ヒラギノ角ゴ ProN W3" charset="0"/>
                <a:cs typeface="ヒラギノ角ゴ ProN W3" charset="0"/>
                <a:sym typeface="Arial" charset="0"/>
              </a:defRPr>
            </a:lvl5pPr>
            <a:lvl6pPr marL="2378560"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6pPr>
            <a:lvl7pPr marL="2811026"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7pPr>
            <a:lvl8pPr marL="3243491"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8pPr>
            <a:lvl9pPr marL="3675957" indent="-216233" defTabSz="914485" eaLnBrk="0" fontAlgn="base" hangingPunct="0">
              <a:spcBef>
                <a:spcPct val="0"/>
              </a:spcBef>
              <a:spcAft>
                <a:spcPct val="0"/>
              </a:spcAft>
              <a:defRPr sz="1100">
                <a:solidFill>
                  <a:srgbClr val="000000"/>
                </a:solidFill>
                <a:latin typeface="Arial" charset="0"/>
                <a:ea typeface="ヒラギノ角ゴ ProN W3" charset="0"/>
                <a:cs typeface="ヒラギノ角ゴ ProN W3" charset="0"/>
                <a:sym typeface="Arial" charset="0"/>
              </a:defRPr>
            </a:lvl9pPr>
          </a:lstStyle>
          <a:p>
            <a:pPr eaLnBrk="1" hangingPunct="1"/>
            <a:fld id="{F9F0505A-4018-3A4D-A4FB-E744CE0A9DD2}" type="slidenum">
              <a:rPr lang="nl-BE" sz="1200"/>
              <a:pPr eaLnBrk="1" hangingPunct="1"/>
              <a:t>28</a:t>
            </a:fld>
            <a:endParaRPr lang="nl-BE"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take a closer</a:t>
            </a:r>
            <a:r>
              <a:rPr lang="en-US" baseline="0" dirty="0"/>
              <a:t> look at what the reasons are for these observed differences on the one hand and </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29</a:t>
            </a:fld>
            <a:endParaRPr lang="en-US"/>
          </a:p>
        </p:txBody>
      </p:sp>
    </p:spTree>
    <p:extLst>
      <p:ext uri="{BB962C8B-B14F-4D97-AF65-F5344CB8AC3E}">
        <p14:creationId xmlns:p14="http://schemas.microsoft.com/office/powerpoint/2010/main" val="23661792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first one is religiosity</a:t>
            </a:r>
          </a:p>
        </p:txBody>
      </p:sp>
      <p:sp>
        <p:nvSpPr>
          <p:cNvPr id="4" name="Slide Number Placeholder 3"/>
          <p:cNvSpPr>
            <a:spLocks noGrp="1"/>
          </p:cNvSpPr>
          <p:nvPr>
            <p:ph type="sldNum" sz="quarter" idx="10"/>
          </p:nvPr>
        </p:nvSpPr>
        <p:spPr/>
        <p:txBody>
          <a:bodyPr/>
          <a:lstStyle/>
          <a:p>
            <a:fld id="{BFD178D2-BA60-F841-B6DA-01BCCE9C96C8}" type="slidenum">
              <a:rPr lang="en-US" smtClean="0"/>
              <a:t>30</a:t>
            </a:fld>
            <a:endParaRPr lang="en-US"/>
          </a:p>
        </p:txBody>
      </p:sp>
    </p:spTree>
    <p:extLst>
      <p:ext uri="{BB962C8B-B14F-4D97-AF65-F5344CB8AC3E}">
        <p14:creationId xmlns:p14="http://schemas.microsoft.com/office/powerpoint/2010/main" val="2366179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9091"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dirty="0">
                <a:latin typeface="Calibri" charset="0"/>
              </a:rPr>
              <a:t>As you can see in this graph acceptance of euthanasia</a:t>
            </a:r>
            <a:r>
              <a:rPr lang="nl-BE" baseline="0" dirty="0">
                <a:latin typeface="Calibri" charset="0"/>
              </a:rPr>
              <a:t> are </a:t>
            </a:r>
            <a:r>
              <a:rPr lang="nl-BE" dirty="0">
                <a:latin typeface="Calibri" charset="0"/>
              </a:rPr>
              <a:t>strongly associated with religiosity.</a:t>
            </a:r>
          </a:p>
          <a:p>
            <a:r>
              <a:rPr lang="nl-BE" dirty="0">
                <a:latin typeface="Calibri" charset="0"/>
              </a:rPr>
              <a:t>X-axis: euth acceptance</a:t>
            </a:r>
          </a:p>
          <a:p>
            <a:r>
              <a:rPr lang="nl-BE" dirty="0">
                <a:latin typeface="Calibri" charset="0"/>
              </a:rPr>
              <a:t>Y axis: religiosity scale Scale: </a:t>
            </a:r>
            <a:r>
              <a:rPr lang="en-US" sz="1200" b="0" i="0" u="none" strike="noStrike" kern="1200" baseline="0" dirty="0">
                <a:solidFill>
                  <a:schemeClr val="tx1"/>
                </a:solidFill>
                <a:latin typeface="+mn-lt"/>
                <a:ea typeface="+mn-ea"/>
                <a:cs typeface="+mn-cs"/>
              </a:rPr>
              <a:t>A subset of nine items was eventually selected: ‘the importance of religion in one’s life’, ‘frequency of attending religious services’, ‘does one consider oneself to be a religious person’, ‘belief in </a:t>
            </a:r>
            <a:r>
              <a:rPr lang="en-US" sz="1200" b="0" i="0" u="none" strike="noStrike" kern="1200" baseline="0" dirty="0" err="1">
                <a:solidFill>
                  <a:schemeClr val="tx1"/>
                </a:solidFill>
                <a:latin typeface="+mn-lt"/>
                <a:ea typeface="+mn-ea"/>
                <a:cs typeface="+mn-cs"/>
              </a:rPr>
              <a:t>God’,‘belief</a:t>
            </a:r>
            <a:r>
              <a:rPr lang="en-US" sz="1200" b="0" i="0" u="none" strike="noStrike" kern="1200" baseline="0" dirty="0">
                <a:solidFill>
                  <a:schemeClr val="tx1"/>
                </a:solidFill>
                <a:latin typeface="+mn-lt"/>
                <a:ea typeface="+mn-ea"/>
                <a:cs typeface="+mn-cs"/>
              </a:rPr>
              <a:t> in spirit or life force’, ‘the importance of God in one’s life’, ‘getting comfort and strength from religion’, ‘taking moments of prayer or meditation’ and ‘frequency of praying to God outside religious services’.</a:t>
            </a:r>
            <a:r>
              <a:rPr lang="nl-BE" dirty="0">
                <a:latin typeface="Calibri" charset="0"/>
              </a:rPr>
              <a:t>)</a:t>
            </a:r>
          </a:p>
          <a:p>
            <a:r>
              <a:rPr lang="nl-BE" dirty="0">
                <a:latin typeface="Calibri" charset="0"/>
              </a:rPr>
              <a:t> </a:t>
            </a:r>
            <a:r>
              <a:rPr lang="nl-BE" dirty="0">
                <a:latin typeface="Calibri" charset="0"/>
                <a:sym typeface="Wingdings" charset="0"/>
              </a:rPr>
              <a:t> 5 clusters:</a:t>
            </a:r>
          </a:p>
          <a:p>
            <a:endParaRPr lang="nl-BE" dirty="0">
              <a:latin typeface="Calibri" charset="0"/>
              <a:sym typeface="Wingdings" charset="0"/>
            </a:endParaRPr>
          </a:p>
          <a:p>
            <a:r>
              <a:rPr lang="nl-BE" dirty="0">
                <a:latin typeface="Calibri" charset="0"/>
              </a:rPr>
              <a:t>V</a:t>
            </a:r>
            <a:r>
              <a:rPr lang="en-US" dirty="0" err="1">
                <a:latin typeface="Calibri" charset="0"/>
              </a:rPr>
              <a:t>ery</a:t>
            </a:r>
            <a:r>
              <a:rPr lang="en-US" dirty="0">
                <a:latin typeface="Calibri" charset="0"/>
              </a:rPr>
              <a:t> acceptant</a:t>
            </a:r>
            <a:r>
              <a:rPr lang="en-US" baseline="0" dirty="0">
                <a:latin typeface="Calibri" charset="0"/>
              </a:rPr>
              <a:t> cluster who also has low levels of religiosity: NL, BE, DK, FR, SE</a:t>
            </a:r>
          </a:p>
          <a:p>
            <a:r>
              <a:rPr lang="en-US" baseline="0" dirty="0">
                <a:latin typeface="Calibri" charset="0"/>
              </a:rPr>
              <a:t>Rather acceptant cluster with relatively low levels of religiosity </a:t>
            </a:r>
          </a:p>
          <a:p>
            <a:r>
              <a:rPr lang="en-US" baseline="0" dirty="0">
                <a:latin typeface="Calibri" charset="0"/>
              </a:rPr>
              <a:t>Averagely acceptant cluster wit average levels of religiosity</a:t>
            </a:r>
          </a:p>
          <a:p>
            <a:r>
              <a:rPr lang="en-US" baseline="0" dirty="0">
                <a:latin typeface="Calibri" charset="0"/>
              </a:rPr>
              <a:t>And then the more religious low accepting countries</a:t>
            </a:r>
          </a:p>
          <a:p>
            <a:endParaRPr lang="en-US" dirty="0">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0419"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nl-BE" sz="1200" dirty="0">
                <a:solidFill>
                  <a:srgbClr val="330033"/>
                </a:solidFill>
                <a:latin typeface="Verdana" charset="0"/>
                <a:sym typeface="Verdana" charset="0"/>
              </a:rPr>
              <a:t>Trends in religiosity partly explain trends in euthanasia acceptance .</a:t>
            </a:r>
          </a:p>
          <a:p>
            <a:pPr marL="0" marR="0" indent="0" algn="l" defTabSz="457200" rtl="0" eaLnBrk="1" fontAlgn="auto" latinLnBrk="0" hangingPunct="1">
              <a:lnSpc>
                <a:spcPct val="100000"/>
              </a:lnSpc>
              <a:spcBef>
                <a:spcPts val="0"/>
              </a:spcBef>
              <a:spcAft>
                <a:spcPts val="0"/>
              </a:spcAft>
              <a:buClrTx/>
              <a:buSzTx/>
              <a:buFontTx/>
              <a:buNone/>
              <a:tabLst/>
              <a:defRPr/>
            </a:pPr>
            <a:r>
              <a:rPr lang="nl-BE" sz="1200" dirty="0">
                <a:solidFill>
                  <a:srgbClr val="330033"/>
                </a:solidFill>
                <a:latin typeface="Verdana" charset="0"/>
                <a:sym typeface="Verdana" charset="0"/>
              </a:rPr>
              <a:t>We found this through a hierarchical ordinal</a:t>
            </a:r>
            <a:r>
              <a:rPr lang="nl-BE" sz="1200" baseline="0" dirty="0">
                <a:solidFill>
                  <a:srgbClr val="330033"/>
                </a:solidFill>
                <a:latin typeface="Verdana" charset="0"/>
                <a:sym typeface="Verdana" charset="0"/>
              </a:rPr>
              <a:t> logistic regression, which I will not be showing. </a:t>
            </a:r>
          </a:p>
          <a:p>
            <a:pPr marL="0" marR="0" indent="0" algn="l" defTabSz="457200" rtl="0" eaLnBrk="1" fontAlgn="auto" latinLnBrk="0" hangingPunct="1">
              <a:lnSpc>
                <a:spcPct val="100000"/>
              </a:lnSpc>
              <a:spcBef>
                <a:spcPts val="0"/>
              </a:spcBef>
              <a:spcAft>
                <a:spcPts val="0"/>
              </a:spcAft>
              <a:buClrTx/>
              <a:buSzTx/>
              <a:buFontTx/>
              <a:buNone/>
              <a:tabLst/>
              <a:defRPr/>
            </a:pPr>
            <a:r>
              <a:rPr lang="nl-BE" sz="1200" baseline="0" dirty="0">
                <a:solidFill>
                  <a:srgbClr val="330033"/>
                </a:solidFill>
                <a:latin typeface="Verdana" charset="0"/>
                <a:sym typeface="Verdana" charset="0"/>
              </a:rPr>
              <a:t>But religiosity seemed to explain trends between 1981 and 2008 to a certain degree.</a:t>
            </a:r>
            <a:endParaRPr lang="nl-BE" sz="1200" dirty="0">
              <a:solidFill>
                <a:srgbClr val="330033"/>
              </a:solidFill>
              <a:latin typeface="Verdana" charset="0"/>
              <a:sym typeface="Verdana" charset="0"/>
            </a:endParaRPr>
          </a:p>
          <a:p>
            <a:endParaRPr lang="nl-BE" dirty="0">
              <a:latin typeface="Calibri" charset="0"/>
            </a:endParaRPr>
          </a:p>
          <a:p>
            <a:r>
              <a:rPr lang="nl-BE" dirty="0">
                <a:latin typeface="Calibri" charset="0"/>
              </a:rPr>
              <a:t>In the figure I present here you can see that there is a decline in religiosity across all countries</a:t>
            </a:r>
          </a:p>
          <a:p>
            <a:r>
              <a:rPr lang="nl-BE" dirty="0">
                <a:latin typeface="Calibri" charset="0"/>
              </a:rPr>
              <a:t>Then focus on BE and NL (no decrease in last decade in NL </a:t>
            </a:r>
            <a:r>
              <a:rPr lang="nl-BE" dirty="0">
                <a:latin typeface="Calibri" charset="0"/>
                <a:sym typeface="Wingdings"/>
              </a:rPr>
              <a:t> and remember that there was also no increase in euth acceptance</a:t>
            </a:r>
            <a:r>
              <a:rPr lang="nl-BE" baseline="0" dirty="0">
                <a:latin typeface="Calibri" charset="0"/>
                <a:sym typeface="Wingdings"/>
              </a:rPr>
              <a:t> in last decade in NL)</a:t>
            </a:r>
            <a:endParaRPr lang="en-US" dirty="0">
              <a:latin typeface="Calibri"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Similarly we found that</a:t>
            </a:r>
            <a:r>
              <a:rPr lang="en-US" baseline="0" dirty="0"/>
              <a:t> trends in </a:t>
            </a:r>
            <a:r>
              <a:rPr lang="nl-BE" sz="1200" dirty="0">
                <a:solidFill>
                  <a:srgbClr val="330033"/>
                </a:solidFill>
                <a:latin typeface="Verdana" charset="0"/>
                <a:sym typeface="Verdana" charset="0"/>
              </a:rPr>
              <a:t>religiosity partly explain trends in euthanasia acceptance in Eastern Europe.</a:t>
            </a:r>
          </a:p>
          <a:p>
            <a:pPr marL="0" marR="0" indent="0" algn="l" defTabSz="457200" rtl="0" eaLnBrk="1" fontAlgn="auto" latinLnBrk="0" hangingPunct="1">
              <a:lnSpc>
                <a:spcPct val="100000"/>
              </a:lnSpc>
              <a:spcBef>
                <a:spcPts val="0"/>
              </a:spcBef>
              <a:spcAft>
                <a:spcPts val="0"/>
              </a:spcAft>
              <a:buClrTx/>
              <a:buSzTx/>
              <a:buFontTx/>
              <a:buNone/>
              <a:tabLst/>
              <a:defRPr/>
            </a:pPr>
            <a:r>
              <a:rPr lang="nl-BE" sz="1200" dirty="0">
                <a:solidFill>
                  <a:srgbClr val="330033"/>
                </a:solidFill>
                <a:latin typeface="Verdana" charset="0"/>
                <a:sym typeface="Verdana" charset="0"/>
              </a:rPr>
              <a:t>Between</a:t>
            </a:r>
            <a:r>
              <a:rPr lang="nl-BE" sz="1200" baseline="0" dirty="0">
                <a:solidFill>
                  <a:srgbClr val="330033"/>
                </a:solidFill>
                <a:latin typeface="Verdana" charset="0"/>
                <a:sym typeface="Verdana" charset="0"/>
              </a:rPr>
              <a:t> 99 and 08  religiosity increased</a:t>
            </a:r>
            <a:endParaRPr lang="en-GB" sz="1200" dirty="0">
              <a:solidFill>
                <a:srgbClr val="330033"/>
              </a:solidFill>
              <a:latin typeface="Verdana" charset="0"/>
              <a:sym typeface="Verdana" charset="0"/>
            </a:endParaRP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33</a:t>
            </a:fld>
            <a:endParaRPr lang="en-US"/>
          </a:p>
        </p:txBody>
      </p:sp>
    </p:spTree>
    <p:extLst>
      <p:ext uri="{BB962C8B-B14F-4D97-AF65-F5344CB8AC3E}">
        <p14:creationId xmlns:p14="http://schemas.microsoft.com/office/powerpoint/2010/main" val="3430574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second important</a:t>
            </a:r>
            <a:r>
              <a:rPr lang="en-US" baseline="0" dirty="0"/>
              <a:t> factor that explains the country differences and the different trends is the tolerance towards personal choices in life</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34</a:t>
            </a:fld>
            <a:endParaRPr lang="en-US"/>
          </a:p>
        </p:txBody>
      </p:sp>
    </p:spTree>
    <p:extLst>
      <p:ext uri="{BB962C8B-B14F-4D97-AF65-F5344CB8AC3E}">
        <p14:creationId xmlns:p14="http://schemas.microsoft.com/office/powerpoint/2010/main" val="2366179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there are 3 key points that I will address in my presentation:</a:t>
            </a:r>
          </a:p>
          <a:p>
            <a:pPr marL="514350" indent="-514350">
              <a:buFont typeface="+mj-lt"/>
              <a:buAutoNum type="arabicPeriod"/>
            </a:pPr>
            <a:r>
              <a:rPr lang="en-US" dirty="0"/>
              <a:t>Legislation around assisted dying is increasingly debated with regulation</a:t>
            </a:r>
            <a:r>
              <a:rPr lang="en-US" baseline="0" dirty="0"/>
              <a:t> of assisted dying occurring in an increasing nr of countries and states</a:t>
            </a:r>
            <a:endParaRPr lang="en-US" dirty="0"/>
          </a:p>
          <a:p>
            <a:pPr marL="514350" indent="-514350">
              <a:buFont typeface="+mj-lt"/>
              <a:buAutoNum type="arabicPeriod"/>
            </a:pPr>
            <a:r>
              <a:rPr lang="en-US" dirty="0"/>
              <a:t>In countries with a law on assisted dying (or Euthanasia) –and I will particularly focus on Belgium here- there seems to be some kind of societal ‘</a:t>
            </a:r>
            <a:r>
              <a:rPr lang="en-US" dirty="0" err="1"/>
              <a:t>normalisation</a:t>
            </a:r>
            <a:r>
              <a:rPr lang="en-US" dirty="0"/>
              <a:t>’ about euthanasia, with an increased acceptance of the practice</a:t>
            </a:r>
            <a:r>
              <a:rPr lang="en-US" baseline="0" dirty="0"/>
              <a:t> by the general public but also by physicians.</a:t>
            </a:r>
            <a:endParaRPr lang="en-US" dirty="0"/>
          </a:p>
          <a:p>
            <a:pPr marL="514350" indent="-514350">
              <a:buFont typeface="+mj-lt"/>
              <a:buAutoNum type="arabicPeriod"/>
            </a:pPr>
            <a:r>
              <a:rPr lang="en-US" dirty="0"/>
              <a:t>So with acceptance seemingly as a key</a:t>
            </a:r>
            <a:r>
              <a:rPr lang="en-US" baseline="0" dirty="0"/>
              <a:t> factor for actual practice I will discuss how we have shown a</a:t>
            </a:r>
            <a:r>
              <a:rPr lang="en-US" dirty="0"/>
              <a:t>cceptance to be related to various cultural and </a:t>
            </a:r>
            <a:r>
              <a:rPr lang="en-US" dirty="0" err="1"/>
              <a:t>sociodemograpic</a:t>
            </a:r>
            <a:r>
              <a:rPr lang="en-US" dirty="0"/>
              <a:t> factors:</a:t>
            </a:r>
          </a:p>
          <a:p>
            <a:pPr marL="1257300" lvl="2" indent="-457200"/>
            <a:r>
              <a:rPr lang="en-US" dirty="0"/>
              <a:t>Religiosity</a:t>
            </a:r>
          </a:p>
          <a:p>
            <a:pPr marL="1257300" lvl="2" indent="-457200"/>
            <a:r>
              <a:rPr lang="en-US" dirty="0"/>
              <a:t>Tolerance towards autonomy in life choices</a:t>
            </a:r>
          </a:p>
          <a:p>
            <a:pPr marL="1257300" lvl="2" indent="-457200"/>
            <a:r>
              <a:rPr lang="en-US" dirty="0"/>
              <a:t>Trust</a:t>
            </a:r>
          </a:p>
          <a:p>
            <a:pPr marL="1257300" lvl="2" indent="-457200"/>
            <a:r>
              <a:rPr lang="en-US" dirty="0"/>
              <a:t>Other</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Normalisation</a:t>
            </a:r>
            <a:r>
              <a:rPr lang="en-US" dirty="0"/>
              <a:t> –&gt;</a:t>
            </a:r>
            <a:r>
              <a:rPr lang="en-US" baseline="0" dirty="0"/>
              <a:t> </a:t>
            </a:r>
            <a:r>
              <a:rPr lang="en-US" dirty="0"/>
              <a:t>Acceptance is a key factor</a:t>
            </a:r>
          </a:p>
          <a:p>
            <a:endParaRPr lang="en-US" dirty="0"/>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Acceptance (by general population but</a:t>
            </a:r>
            <a:r>
              <a:rPr lang="en-US" baseline="0" dirty="0"/>
              <a:t> also by physicians) </a:t>
            </a:r>
            <a:r>
              <a:rPr lang="en-US" dirty="0"/>
              <a:t>is a key factor</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7</a:t>
            </a:fld>
            <a:endParaRPr lang="en-US"/>
          </a:p>
        </p:txBody>
      </p:sp>
    </p:spTree>
    <p:extLst>
      <p:ext uri="{BB962C8B-B14F-4D97-AF65-F5344CB8AC3E}">
        <p14:creationId xmlns:p14="http://schemas.microsoft.com/office/powerpoint/2010/main" val="14080927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0115"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1200" b="0" i="0" u="none" strike="noStrike" kern="1200" baseline="0" dirty="0">
                <a:solidFill>
                  <a:schemeClr val="tx1"/>
                </a:solidFill>
                <a:latin typeface="+mn-lt"/>
                <a:ea typeface="+mn-ea"/>
                <a:cs typeface="+mn-cs"/>
              </a:rPr>
              <a:t>Again on x-axis </a:t>
            </a:r>
            <a:r>
              <a:rPr lang="en-US" sz="1200" b="0" i="0" u="none" strike="noStrike" kern="1200" baseline="0" dirty="0" err="1">
                <a:solidFill>
                  <a:schemeClr val="tx1"/>
                </a:solidFill>
                <a:latin typeface="+mn-lt"/>
                <a:ea typeface="+mn-ea"/>
                <a:cs typeface="+mn-cs"/>
              </a:rPr>
              <a:t>euth</a:t>
            </a:r>
            <a:r>
              <a:rPr lang="en-US" sz="1200" b="0" i="0" u="none" strike="noStrike" kern="1200" baseline="0" dirty="0">
                <a:solidFill>
                  <a:schemeClr val="tx1"/>
                </a:solidFill>
                <a:latin typeface="+mn-lt"/>
                <a:ea typeface="+mn-ea"/>
                <a:cs typeface="+mn-cs"/>
              </a:rPr>
              <a:t> acceptance</a:t>
            </a:r>
          </a:p>
          <a:p>
            <a:r>
              <a:rPr lang="en-US" sz="1200" b="0" i="0" u="none" strike="noStrike" kern="1200" baseline="0" dirty="0">
                <a:solidFill>
                  <a:schemeClr val="tx1"/>
                </a:solidFill>
                <a:latin typeface="+mn-lt"/>
                <a:ea typeface="+mn-ea"/>
                <a:cs typeface="+mn-cs"/>
              </a:rPr>
              <a:t>On y-axis: Scale: tolerance towards freedom of personal choices.  </a:t>
            </a:r>
            <a:r>
              <a:rPr lang="en-US" sz="1200" b="0" i="0" u="none" strike="noStrike" kern="1200" baseline="0" dirty="0">
                <a:solidFill>
                  <a:schemeClr val="tx1"/>
                </a:solidFill>
                <a:latin typeface="+mn-lt"/>
                <a:ea typeface="+mn-ea"/>
                <a:cs typeface="+mn-cs"/>
                <a:sym typeface="Wingdings"/>
              </a:rPr>
              <a:t> </a:t>
            </a:r>
            <a:r>
              <a:rPr lang="en-US" sz="1200" b="0" i="0" u="none" strike="noStrike" kern="1200" baseline="0" dirty="0">
                <a:solidFill>
                  <a:schemeClr val="tx1"/>
                </a:solidFill>
                <a:latin typeface="+mn-lt"/>
                <a:ea typeface="+mn-ea"/>
                <a:cs typeface="+mn-cs"/>
              </a:rPr>
              <a:t>principal component analysis on items measuring the acceptance of divorce, abortion, homosexuality, having casual sex, prostitution, suicide, and in vitro fertilization. </a:t>
            </a:r>
          </a:p>
          <a:p>
            <a:r>
              <a:rPr lang="en-US" sz="1200" b="0" i="0" u="none" strike="noStrike" kern="1200" baseline="0" dirty="0">
                <a:solidFill>
                  <a:schemeClr val="tx1"/>
                </a:solidFill>
                <a:latin typeface="+mn-lt"/>
                <a:ea typeface="+mn-ea"/>
                <a:cs typeface="+mn-cs"/>
              </a:rPr>
              <a:t>These items do not measure personal preferences or predispositions, but capture the extent to which people accept that others make personal (life and death) choices.</a:t>
            </a:r>
          </a:p>
          <a:p>
            <a:endParaRPr lang="en-US" sz="1200" b="0" i="0" u="none" strike="noStrike" kern="1200" baseline="0" dirty="0">
              <a:solidFill>
                <a:schemeClr val="tx1"/>
              </a:solidFill>
              <a:latin typeface="+mn-lt"/>
              <a:ea typeface="+mn-ea"/>
              <a:cs typeface="+mn-cs"/>
            </a:endParaRPr>
          </a:p>
          <a:p>
            <a:r>
              <a:rPr lang="en-US" dirty="0">
                <a:latin typeface="Calibri" charset="0"/>
              </a:rPr>
              <a:t>Like with the religiosity</a:t>
            </a:r>
            <a:r>
              <a:rPr lang="en-US" baseline="0" dirty="0">
                <a:latin typeface="Calibri" charset="0"/>
              </a:rPr>
              <a:t> scale we see that there is a very strong almost linear association (even </a:t>
            </a:r>
            <a:r>
              <a:rPr lang="en-US" baseline="0" dirty="0" err="1">
                <a:latin typeface="Calibri" charset="0"/>
              </a:rPr>
              <a:t>stonger</a:t>
            </a:r>
            <a:r>
              <a:rPr lang="en-US" baseline="0" dirty="0">
                <a:latin typeface="Calibri" charset="0"/>
              </a:rPr>
              <a:t> than for religiosity)</a:t>
            </a:r>
          </a:p>
          <a:p>
            <a:endParaRPr lang="en-US" baseline="0" dirty="0">
              <a:latin typeface="Calibri" charset="0"/>
            </a:endParaRPr>
          </a:p>
          <a:p>
            <a:r>
              <a:rPr lang="en-US" sz="1200" b="0" i="0" u="none" strike="noStrike" kern="1200" baseline="0" dirty="0">
                <a:solidFill>
                  <a:schemeClr val="tx1"/>
                </a:solidFill>
                <a:latin typeface="+mn-lt"/>
                <a:ea typeface="+mn-ea"/>
                <a:cs typeface="+mn-cs"/>
              </a:rPr>
              <a:t>(The countries further below the linear trend line indicate countries with a euthanasia acceptance that is higher than could be expected based on their overall tolerance towards freedom of personal choices (e.g. Belgium), while those further above the linear trend line represent those for which the euthanasia acceptance is relatively lower when compared with tolerance towards</a:t>
            </a:r>
          </a:p>
          <a:p>
            <a:r>
              <a:rPr lang="en-US" sz="1200" b="0" i="0" u="none" strike="noStrike" kern="1200" baseline="0" dirty="0">
                <a:solidFill>
                  <a:schemeClr val="tx1"/>
                </a:solidFill>
                <a:latin typeface="+mn-lt"/>
                <a:ea typeface="+mn-ea"/>
                <a:cs typeface="+mn-cs"/>
              </a:rPr>
              <a:t>freedom of personal choice items (e.g. Sweden and Greece))</a:t>
            </a:r>
            <a:endParaRPr lang="en-US" dirty="0">
              <a:latin typeface="Calibri"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5539"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a:latin typeface="Calibri" charset="0"/>
              </a:rPr>
              <a:t>Describe total then focus on BE and IT, NL (last two decrease in last decade)</a:t>
            </a:r>
            <a:endParaRPr lang="en-US">
              <a:latin typeface="Calibri"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758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nl-BE" dirty="0">
                <a:latin typeface="Calibri" charset="0"/>
              </a:rPr>
              <a:t>describe</a:t>
            </a:r>
            <a:endParaRPr lang="en-US" dirty="0">
              <a:latin typeface="Calibri"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baseline="0" dirty="0"/>
              <a:t> come to the second key point.</a:t>
            </a:r>
          </a:p>
          <a:p>
            <a:r>
              <a:rPr lang="en-US" baseline="0" dirty="0"/>
              <a:t>I</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38</a:t>
            </a:fld>
            <a:endParaRPr lang="en-US"/>
          </a:p>
        </p:txBody>
      </p:sp>
    </p:spTree>
    <p:extLst>
      <p:ext uri="{BB962C8B-B14F-4D97-AF65-F5344CB8AC3E}">
        <p14:creationId xmlns:p14="http://schemas.microsoft.com/office/powerpoint/2010/main" val="870949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8" lvl="1" indent="0">
              <a:buNone/>
            </a:pPr>
            <a:r>
              <a:rPr lang="nl-BE" sz="2400" dirty="0">
                <a:latin typeface="Calibri" panose="020F0502020204030204" pitchFamily="34" charset="0"/>
              </a:rPr>
              <a:t>For this point I want to discuss some of the very recent findings from large scale studies that</a:t>
            </a:r>
            <a:r>
              <a:rPr lang="nl-BE" sz="2400" baseline="0" dirty="0">
                <a:latin typeface="Calibri" panose="020F0502020204030204" pitchFamily="34" charset="0"/>
              </a:rPr>
              <a:t> we conducted in 2013 and that was just published (Last month) in NEJM. (only about Flanders)</a:t>
            </a:r>
            <a:endParaRPr lang="nl-BE" sz="2400" dirty="0">
              <a:latin typeface="Calibri" panose="020F0502020204030204" pitchFamily="34" charset="0"/>
            </a:endParaRPr>
          </a:p>
          <a:p>
            <a:pPr marL="1588" lvl="1" indent="0">
              <a:buNone/>
            </a:pPr>
            <a:endParaRPr lang="nl-BE" sz="2400" dirty="0">
              <a:latin typeface="Calibri" panose="020F0502020204030204" pitchFamily="34" charset="0"/>
            </a:endParaRPr>
          </a:p>
          <a:p>
            <a:pPr marL="1588" lvl="1" indent="0">
              <a:buNone/>
            </a:pPr>
            <a:r>
              <a:rPr lang="nl-BE" sz="2400" dirty="0">
                <a:latin typeface="Calibri" panose="020F0502020204030204" pitchFamily="34" charset="0"/>
              </a:rPr>
              <a:t>Results are based on a study in a large representative sample of deaths (as identified through death certificte data)</a:t>
            </a:r>
          </a:p>
          <a:p>
            <a:pPr marL="1588" lvl="1" indent="0">
              <a:buNone/>
            </a:pPr>
            <a:r>
              <a:rPr lang="nl-BE" sz="2400" dirty="0">
                <a:latin typeface="Calibri" panose="020F0502020204030204" pitchFamily="34" charset="0"/>
              </a:rPr>
              <a:t>4</a:t>
            </a:r>
            <a:r>
              <a:rPr lang="nl-BE" sz="2400" baseline="30000" dirty="0">
                <a:latin typeface="Calibri" panose="020F0502020204030204" pitchFamily="34" charset="0"/>
              </a:rPr>
              <a:t>th</a:t>
            </a:r>
            <a:r>
              <a:rPr lang="nl-BE" sz="2400" dirty="0">
                <a:latin typeface="Calibri" panose="020F0502020204030204" pitchFamily="34" charset="0"/>
              </a:rPr>
              <a:t> wave 2013, 6200 deaths</a:t>
            </a:r>
          </a:p>
          <a:p>
            <a:pPr marL="1588" lvl="1" indent="0">
              <a:buNone/>
            </a:pPr>
            <a:endParaRPr lang="nl-BE" sz="2400" dirty="0">
              <a:latin typeface="Calibri" panose="020F0502020204030204" pitchFamily="34" charset="0"/>
            </a:endParaRPr>
          </a:p>
          <a:p>
            <a:pPr marL="1588" lvl="1" indent="0">
              <a:buNone/>
            </a:pPr>
            <a:r>
              <a:rPr lang="nl-BE" sz="2400" dirty="0">
                <a:latin typeface="Calibri" panose="020F0502020204030204" pitchFamily="34" charset="0"/>
              </a:rPr>
              <a:t>Attending</a:t>
            </a:r>
            <a:r>
              <a:rPr lang="nl-BE" sz="2400" baseline="0" dirty="0">
                <a:latin typeface="Calibri" panose="020F0502020204030204" pitchFamily="34" charset="0"/>
              </a:rPr>
              <a:t> physicians of those deaths were </a:t>
            </a:r>
            <a:r>
              <a:rPr lang="nl-BE" sz="2400" dirty="0">
                <a:latin typeface="Calibri" panose="020F0502020204030204" pitchFamily="34" charset="0"/>
              </a:rPr>
              <a:t>asked to fill out questionnaire</a:t>
            </a:r>
            <a:r>
              <a:rPr lang="nl-BE" sz="2400" baseline="0" dirty="0">
                <a:latin typeface="Calibri" panose="020F0502020204030204" pitchFamily="34" charset="0"/>
              </a:rPr>
              <a:t> </a:t>
            </a:r>
            <a:endParaRPr lang="nl-BE" sz="2400" dirty="0">
              <a:latin typeface="Calibri" panose="020F0502020204030204" pitchFamily="34" charset="0"/>
            </a:endParaRPr>
          </a:p>
          <a:p>
            <a:pPr marL="1588" lvl="1" indent="0">
              <a:buNone/>
            </a:pPr>
            <a:r>
              <a:rPr lang="nl-BE" sz="2400" dirty="0">
                <a:latin typeface="Calibri" panose="020F0502020204030204" pitchFamily="34" charset="0"/>
              </a:rPr>
              <a:t>Anonimity guaranteed</a:t>
            </a:r>
          </a:p>
          <a:p>
            <a:pPr marL="1588" lvl="1" indent="0">
              <a:buNone/>
            </a:pPr>
            <a:r>
              <a:rPr lang="nl-BE" sz="2400" dirty="0">
                <a:latin typeface="Calibri" panose="020F0502020204030204" pitchFamily="34" charset="0"/>
              </a:rPr>
              <a:t>61% respons</a:t>
            </a:r>
          </a:p>
          <a:p>
            <a:pPr marL="1588" lvl="1" indent="0">
              <a:buNone/>
            </a:pPr>
            <a:endParaRPr lang="nl-BE" sz="2400" dirty="0">
              <a:latin typeface="Calibri" panose="020F0502020204030204" pitchFamily="34" charset="0"/>
            </a:endParaRPr>
          </a:p>
          <a:p>
            <a:pPr marL="1588" lvl="1" indent="0">
              <a:buNone/>
            </a:pPr>
            <a:r>
              <a:rPr lang="nl-BE" sz="2400" dirty="0">
                <a:latin typeface="Calibri" panose="020F0502020204030204" pitchFamily="34" charset="0"/>
              </a:rPr>
              <a:t>Indirect operationaliztion of Euthanasia (ie not by askig directly but based on 2 questions, ie administering drugs with an explicit intention to hasten death, and decision was made at the explicit request of the patient</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39</a:t>
            </a:fld>
            <a:endParaRPr lang="en-US"/>
          </a:p>
        </p:txBody>
      </p:sp>
    </p:spTree>
    <p:extLst>
      <p:ext uri="{BB962C8B-B14F-4D97-AF65-F5344CB8AC3E}">
        <p14:creationId xmlns:p14="http://schemas.microsoft.com/office/powerpoint/2010/main" val="2535152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this is what</a:t>
            </a:r>
            <a:r>
              <a:rPr lang="en-US" baseline="0" dirty="0"/>
              <a:t> happened between 2007 (3th wave) and 2013 (4</a:t>
            </a:r>
            <a:r>
              <a:rPr lang="en-US" baseline="30000" dirty="0"/>
              <a:t>th</a:t>
            </a:r>
            <a:r>
              <a:rPr lang="en-US" baseline="0" dirty="0"/>
              <a:t> wave): 1.9% of all deaths in 2007, 4.6% in 2013</a:t>
            </a:r>
          </a:p>
          <a:p>
            <a:endParaRPr lang="en-US" baseline="0" dirty="0"/>
          </a:p>
          <a:p>
            <a:r>
              <a:rPr lang="en-US" baseline="0" dirty="0"/>
              <a:t>Remember that 2002 was legalization. First wave (before </a:t>
            </a:r>
            <a:r>
              <a:rPr lang="en-US" baseline="0" dirty="0" err="1"/>
              <a:t>legalisation</a:t>
            </a:r>
            <a:r>
              <a:rPr lang="en-US" baseline="0" dirty="0"/>
              <a:t>) came at 1%, so after legalization prevalence doubled, but now another six years later it more than doubled </a:t>
            </a:r>
            <a:r>
              <a:rPr lang="en-US" baseline="0" dirty="0" err="1"/>
              <a:t>agan</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40</a:t>
            </a:fld>
            <a:endParaRPr lang="en-US"/>
          </a:p>
        </p:txBody>
      </p:sp>
    </p:spTree>
    <p:extLst>
      <p:ext uri="{BB962C8B-B14F-4D97-AF65-F5344CB8AC3E}">
        <p14:creationId xmlns:p14="http://schemas.microsoft.com/office/powerpoint/2010/main" val="2355263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in line with the cases sharp increase</a:t>
            </a:r>
            <a:r>
              <a:rPr lang="en-US" baseline="0" dirty="0"/>
              <a:t> in the cases that were </a:t>
            </a:r>
            <a:r>
              <a:rPr lang="en-US" dirty="0"/>
              <a:t>officially reported to the control and evaluation committee (compare 2007 and 2013) _&gt; only </a:t>
            </a:r>
            <a:r>
              <a:rPr lang="en-US" dirty="0" err="1"/>
              <a:t>flemish</a:t>
            </a:r>
            <a:r>
              <a:rPr lang="en-US" dirty="0"/>
              <a:t> speaking reports</a:t>
            </a:r>
          </a:p>
        </p:txBody>
      </p:sp>
      <p:sp>
        <p:nvSpPr>
          <p:cNvPr id="4" name="Slide Number Placeholder 3"/>
          <p:cNvSpPr>
            <a:spLocks noGrp="1"/>
          </p:cNvSpPr>
          <p:nvPr>
            <p:ph type="sldNum" sz="quarter" idx="10"/>
          </p:nvPr>
        </p:nvSpPr>
        <p:spPr/>
        <p:txBody>
          <a:bodyPr/>
          <a:lstStyle/>
          <a:p>
            <a:fld id="{BFD178D2-BA60-F841-B6DA-01BCCE9C96C8}" type="slidenum">
              <a:rPr lang="en-US" smtClean="0"/>
              <a:t>41</a:t>
            </a:fld>
            <a:endParaRPr lang="en-US"/>
          </a:p>
        </p:txBody>
      </p:sp>
    </p:spTree>
    <p:extLst>
      <p:ext uri="{BB962C8B-B14F-4D97-AF65-F5344CB8AC3E}">
        <p14:creationId xmlns:p14="http://schemas.microsoft.com/office/powerpoint/2010/main" val="6857787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…Including in the atypical groups, </a:t>
            </a:r>
            <a:r>
              <a:rPr lang="en-US" dirty="0" err="1"/>
              <a:t>eg</a:t>
            </a:r>
            <a:r>
              <a:rPr lang="en-US" dirty="0"/>
              <a:t> old people, in nursing homes, neurological conditions</a:t>
            </a:r>
            <a:r>
              <a:rPr lang="en-US" baseline="0" dirty="0"/>
              <a:t> </a:t>
            </a:r>
            <a:r>
              <a:rPr lang="en-US" baseline="0" dirty="0" err="1"/>
              <a:t>etc</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42</a:t>
            </a:fld>
            <a:endParaRPr lang="en-US"/>
          </a:p>
        </p:txBody>
      </p:sp>
    </p:spTree>
    <p:extLst>
      <p:ext uri="{BB962C8B-B14F-4D97-AF65-F5344CB8AC3E}">
        <p14:creationId xmlns:p14="http://schemas.microsoft.com/office/powerpoint/2010/main" val="2854638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 a striking finding and</a:t>
            </a:r>
            <a:r>
              <a:rPr lang="en-US" baseline="0" dirty="0"/>
              <a:t> one on which I will come back to when discussing acceptance</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43</a:t>
            </a:fld>
            <a:endParaRPr lang="en-US"/>
          </a:p>
        </p:txBody>
      </p:sp>
    </p:spTree>
    <p:extLst>
      <p:ext uri="{BB962C8B-B14F-4D97-AF65-F5344CB8AC3E}">
        <p14:creationId xmlns:p14="http://schemas.microsoft.com/office/powerpoint/2010/main" val="24218181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further explored the</a:t>
            </a:r>
            <a:r>
              <a:rPr lang="en-US" baseline="0" dirty="0"/>
              <a:t> reasons of this strong increase we could link it to two very significant trends:</a:t>
            </a:r>
          </a:p>
          <a:p>
            <a:pPr marL="171450" indent="-171450">
              <a:buFontTx/>
              <a:buChar char="-"/>
            </a:pPr>
            <a:r>
              <a:rPr lang="en-US" baseline="0" dirty="0"/>
              <a:t>First of all we saw that the number of people who died and who had made a request for euthanasia almost doubled (almost 6% of deaths made one) + also the previously underrepresented groups now make requests (</a:t>
            </a:r>
            <a:r>
              <a:rPr lang="en-US" baseline="0" dirty="0" err="1"/>
              <a:t>eg</a:t>
            </a:r>
            <a:r>
              <a:rPr lang="en-US" baseline="0" dirty="0"/>
              <a:t> older people, non-cancer patients)</a:t>
            </a:r>
          </a:p>
          <a:p>
            <a:pPr marL="171450" indent="-171450">
              <a:buFontTx/>
              <a:buChar char="-"/>
            </a:pPr>
            <a:endParaRPr lang="en-US" baseline="0" dirty="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a:t>can be linked to a generation effect </a:t>
            </a:r>
            <a:r>
              <a:rPr lang="en-US" baseline="0" dirty="0">
                <a:sym typeface="Wingdings"/>
              </a:rPr>
              <a:t> </a:t>
            </a:r>
            <a:r>
              <a:rPr lang="en-US" baseline="0" dirty="0"/>
              <a:t>acceptance of euthanasia continues to grow particularly strongly in Belgium (will show that later) and values of autonomy and self-determination have gained importance. Also some purely demographic effects: increasing proportion of dying people is highly educated, associated with more empowerment, less communication barriers, and thus more and more persuasive requests. Plus additionally normalization due to heightened (predominantly positive) attention in national media in recent years contributing to a discourse of euthanasia as one path among others to a dignified death</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44</a:t>
            </a:fld>
            <a:endParaRPr lang="en-US"/>
          </a:p>
        </p:txBody>
      </p:sp>
    </p:spTree>
    <p:extLst>
      <p:ext uri="{BB962C8B-B14F-4D97-AF65-F5344CB8AC3E}">
        <p14:creationId xmlns:p14="http://schemas.microsoft.com/office/powerpoint/2010/main" val="1152891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nl-BE" dirty="0">
                <a:latin typeface="Times New Roman" charset="0"/>
                <a:ea typeface="+mn-ea"/>
                <a:cs typeface="+mn-cs"/>
              </a:rPr>
              <a:t>Let me first</a:t>
            </a:r>
            <a:r>
              <a:rPr lang="nl-BE" baseline="0" dirty="0">
                <a:latin typeface="Times New Roman" charset="0"/>
                <a:ea typeface="+mn-ea"/>
                <a:cs typeface="+mn-cs"/>
              </a:rPr>
              <a:t> consider the international state of affairs when it comes to euthanasia and assisted dying.</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8</a:t>
            </a:fld>
            <a:endParaRPr lang="en-US"/>
          </a:p>
        </p:txBody>
      </p:sp>
    </p:spTree>
    <p:extLst>
      <p:ext uri="{BB962C8B-B14F-4D97-AF65-F5344CB8AC3E}">
        <p14:creationId xmlns:p14="http://schemas.microsoft.com/office/powerpoint/2010/main" val="8709493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also the willingness of physicians to grant those requests had considerably</a:t>
            </a:r>
            <a:r>
              <a:rPr lang="en-US" baseline="0" dirty="0"/>
              <a:t> increased</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Physicians, being part of overall society, may increasingly share the prevailing discourse and societal perspective, raising their willingness to grant and perform euthanasia (also in cases where they were previously more reluctant to do so.</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45</a:t>
            </a:fld>
            <a:endParaRPr lang="en-US"/>
          </a:p>
        </p:txBody>
      </p:sp>
    </p:spTree>
    <p:extLst>
      <p:ext uri="{BB962C8B-B14F-4D97-AF65-F5344CB8AC3E}">
        <p14:creationId xmlns:p14="http://schemas.microsoft.com/office/powerpoint/2010/main" val="8227844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acceptance seems to be a</a:t>
            </a:r>
            <a:r>
              <a:rPr lang="en-US" baseline="0" dirty="0"/>
              <a:t> key factor: It is not just some interest of sociologists. It is really an important aspect of society to understand if we want to understand actual practice, concerns of people, political agenda etc.</a:t>
            </a:r>
          </a:p>
          <a:p>
            <a:endParaRPr lang="en-US" baseline="0" dirty="0"/>
          </a:p>
          <a:p>
            <a:r>
              <a:rPr lang="en-US" dirty="0"/>
              <a:t>So it seems that there is just an overall</a:t>
            </a:r>
            <a:r>
              <a:rPr lang="en-US" baseline="0" dirty="0"/>
              <a:t> growing acceptance among the general pubic and the physicians that plays a key role and actually influences and shapes clinical end-of-life practice.</a:t>
            </a:r>
          </a:p>
          <a:p>
            <a:r>
              <a:rPr lang="en-US" baseline="0" dirty="0"/>
              <a:t>It is obviously also very likely that it impacts any legislative actions</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46</a:t>
            </a:fld>
            <a:endParaRPr lang="en-US"/>
          </a:p>
        </p:txBody>
      </p:sp>
    </p:spTree>
    <p:extLst>
      <p:ext uri="{BB962C8B-B14F-4D97-AF65-F5344CB8AC3E}">
        <p14:creationId xmlns:p14="http://schemas.microsoft.com/office/powerpoint/2010/main" val="8709493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Reasons for granting or not granting </a:t>
            </a:r>
            <a:r>
              <a:rPr lang="en-US" dirty="0">
                <a:sym typeface="Wingdings"/>
              </a:rPr>
              <a:t> important because</a:t>
            </a:r>
            <a:r>
              <a:rPr lang="en-US" baseline="0" dirty="0">
                <a:sym typeface="Wingdings"/>
              </a:rPr>
              <a:t> it provides insight in what –in actual practice – influences the acceptance of euthanasia (can be informative to a certain extent for questionnaire construction re: attitudes)</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47</a:t>
            </a:fld>
            <a:endParaRPr lang="en-US"/>
          </a:p>
        </p:txBody>
      </p:sp>
    </p:spTree>
    <p:extLst>
      <p:ext uri="{BB962C8B-B14F-4D97-AF65-F5344CB8AC3E}">
        <p14:creationId xmlns:p14="http://schemas.microsoft.com/office/powerpoint/2010/main" val="10775934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D178D2-BA60-F841-B6DA-01BCCE9C96C8}" type="slidenum">
              <a:rPr lang="en-US" smtClean="0"/>
              <a:t>48</a:t>
            </a:fld>
            <a:endParaRPr lang="en-US"/>
          </a:p>
        </p:txBody>
      </p:sp>
    </p:spTree>
    <p:extLst>
      <p:ext uri="{BB962C8B-B14F-4D97-AF65-F5344CB8AC3E}">
        <p14:creationId xmlns:p14="http://schemas.microsoft.com/office/powerpoint/2010/main" val="35616150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this figure to add that </a:t>
            </a:r>
            <a:r>
              <a:rPr lang="en-US" dirty="0" err="1"/>
              <a:t>euth</a:t>
            </a:r>
            <a:r>
              <a:rPr lang="en-US" dirty="0"/>
              <a:t> is only </a:t>
            </a:r>
            <a:r>
              <a:rPr lang="en-US" dirty="0" err="1"/>
              <a:t>stil</a:t>
            </a:r>
            <a:r>
              <a:rPr lang="en-US" dirty="0"/>
              <a:t> a marginal practice and rare as compared to many other</a:t>
            </a:r>
            <a:r>
              <a:rPr lang="en-US" baseline="0" dirty="0"/>
              <a:t> ELDs</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49</a:t>
            </a:fld>
            <a:endParaRPr lang="en-US"/>
          </a:p>
        </p:txBody>
      </p:sp>
    </p:spTree>
    <p:extLst>
      <p:ext uri="{BB962C8B-B14F-4D97-AF65-F5344CB8AC3E}">
        <p14:creationId xmlns:p14="http://schemas.microsoft.com/office/powerpoint/2010/main" val="1416304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51</a:t>
            </a:fld>
            <a:endParaRPr lang="en-US"/>
          </a:p>
        </p:txBody>
      </p:sp>
    </p:spTree>
    <p:extLst>
      <p:ext uri="{BB962C8B-B14F-4D97-AF65-F5344CB8AC3E}">
        <p14:creationId xmlns:p14="http://schemas.microsoft.com/office/powerpoint/2010/main" val="1455327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a:defRPr/>
            </a:pPr>
            <a:r>
              <a:rPr lang="nl-BE" dirty="0">
                <a:latin typeface="Times New Roman" charset="0"/>
                <a:ea typeface="+mn-ea"/>
                <a:cs typeface="+mn-cs"/>
              </a:rPr>
              <a:t>No indications for any of these.</a:t>
            </a:r>
          </a:p>
          <a:p>
            <a:pPr>
              <a:defRPr/>
            </a:pPr>
            <a:r>
              <a:rPr lang="nl-BE" dirty="0">
                <a:latin typeface="Times New Roman" charset="0"/>
                <a:ea typeface="+mn-ea"/>
                <a:cs typeface="+mn-cs"/>
              </a:rPr>
              <a:t>In BE trust in hc system highest after Iceland&gt; Probably a prerequisite of euth.</a:t>
            </a:r>
          </a:p>
          <a:p>
            <a:pPr>
              <a:defRPr/>
            </a:pPr>
            <a:endParaRPr lang="nl-BE" dirty="0">
              <a:latin typeface="Times New Roman" charset="0"/>
              <a:ea typeface="+mn-ea"/>
              <a:cs typeface="+mn-cs"/>
            </a:endParaRPr>
          </a:p>
        </p:txBody>
      </p:sp>
      <p:sp>
        <p:nvSpPr>
          <p:cNvPr id="153604" name="Slide Number Placeholder 3"/>
          <p:cNvSpPr>
            <a:spLocks noGrp="1"/>
          </p:cNvSpPr>
          <p:nvPr>
            <p:ph type="sldNum" sz="quarter" idx="5"/>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1300">
                <a:solidFill>
                  <a:schemeClr val="tx2"/>
                </a:solidFill>
                <a:latin typeface="Arial" charset="0"/>
                <a:ea typeface="ＭＳ Ｐゴシック" charset="0"/>
              </a:defRPr>
            </a:lvl1pPr>
            <a:lvl2pPr marL="702756" indent="-270291" eaLnBrk="0" hangingPunct="0">
              <a:defRPr sz="1300">
                <a:solidFill>
                  <a:schemeClr val="tx2"/>
                </a:solidFill>
                <a:latin typeface="Arial" charset="0"/>
                <a:ea typeface="ＭＳ Ｐゴシック" charset="0"/>
              </a:defRPr>
            </a:lvl2pPr>
            <a:lvl3pPr marL="1081164" indent="-216233" eaLnBrk="0" hangingPunct="0">
              <a:defRPr sz="1300">
                <a:solidFill>
                  <a:schemeClr val="tx2"/>
                </a:solidFill>
                <a:latin typeface="Arial" charset="0"/>
                <a:ea typeface="ＭＳ Ｐゴシック" charset="0"/>
              </a:defRPr>
            </a:lvl3pPr>
            <a:lvl4pPr marL="1513629" indent="-216233" eaLnBrk="0" hangingPunct="0">
              <a:defRPr sz="1300">
                <a:solidFill>
                  <a:schemeClr val="tx2"/>
                </a:solidFill>
                <a:latin typeface="Arial" charset="0"/>
                <a:ea typeface="ＭＳ Ｐゴシック" charset="0"/>
              </a:defRPr>
            </a:lvl4pPr>
            <a:lvl5pPr marL="1946095" indent="-216233" eaLnBrk="0" hangingPunct="0">
              <a:defRPr sz="1300">
                <a:solidFill>
                  <a:schemeClr val="tx2"/>
                </a:solidFill>
                <a:latin typeface="Arial" charset="0"/>
                <a:ea typeface="ＭＳ Ｐゴシック" charset="0"/>
              </a:defRPr>
            </a:lvl5pPr>
            <a:lvl6pPr marL="2378560" indent="-216233" eaLnBrk="0" fontAlgn="base" hangingPunct="0">
              <a:spcBef>
                <a:spcPct val="0"/>
              </a:spcBef>
              <a:spcAft>
                <a:spcPct val="0"/>
              </a:spcAft>
              <a:defRPr sz="1300">
                <a:solidFill>
                  <a:schemeClr val="tx2"/>
                </a:solidFill>
                <a:latin typeface="Arial" charset="0"/>
                <a:ea typeface="ＭＳ Ｐゴシック" charset="0"/>
              </a:defRPr>
            </a:lvl6pPr>
            <a:lvl7pPr marL="2811026" indent="-216233" eaLnBrk="0" fontAlgn="base" hangingPunct="0">
              <a:spcBef>
                <a:spcPct val="0"/>
              </a:spcBef>
              <a:spcAft>
                <a:spcPct val="0"/>
              </a:spcAft>
              <a:defRPr sz="1300">
                <a:solidFill>
                  <a:schemeClr val="tx2"/>
                </a:solidFill>
                <a:latin typeface="Arial" charset="0"/>
                <a:ea typeface="ＭＳ Ｐゴシック" charset="0"/>
              </a:defRPr>
            </a:lvl7pPr>
            <a:lvl8pPr marL="3243491" indent="-216233" eaLnBrk="0" fontAlgn="base" hangingPunct="0">
              <a:spcBef>
                <a:spcPct val="0"/>
              </a:spcBef>
              <a:spcAft>
                <a:spcPct val="0"/>
              </a:spcAft>
              <a:defRPr sz="1300">
                <a:solidFill>
                  <a:schemeClr val="tx2"/>
                </a:solidFill>
                <a:latin typeface="Arial" charset="0"/>
                <a:ea typeface="ＭＳ Ｐゴシック" charset="0"/>
              </a:defRPr>
            </a:lvl8pPr>
            <a:lvl9pPr marL="3675957" indent="-216233" eaLnBrk="0" fontAlgn="base" hangingPunct="0">
              <a:spcBef>
                <a:spcPct val="0"/>
              </a:spcBef>
              <a:spcAft>
                <a:spcPct val="0"/>
              </a:spcAft>
              <a:defRPr sz="1300">
                <a:solidFill>
                  <a:schemeClr val="tx2"/>
                </a:solidFill>
                <a:latin typeface="Arial" charset="0"/>
                <a:ea typeface="ＭＳ Ｐゴシック" charset="0"/>
              </a:defRPr>
            </a:lvl9pPr>
          </a:lstStyle>
          <a:p>
            <a:pPr eaLnBrk="1" hangingPunct="1">
              <a:defRPr/>
            </a:pPr>
            <a:fld id="{E393CEF3-E429-9147-8465-580CB0795DFD}" type="slidenum">
              <a:rPr lang="en-US" sz="1100">
                <a:solidFill>
                  <a:schemeClr val="tx1"/>
                </a:solidFill>
                <a:latin typeface="Times New Roman" charset="0"/>
              </a:rPr>
              <a:pPr eaLnBrk="1" hangingPunct="1">
                <a:defRPr/>
              </a:pPr>
              <a:t>53</a:t>
            </a:fld>
            <a:endParaRPr lang="en-US" sz="1100">
              <a:solidFill>
                <a:schemeClr val="tx1"/>
              </a:solidFill>
              <a:latin typeface="Times New Roman"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jdelijke aanduiding voor dia-afbeelding 1"/>
          <p:cNvSpPr>
            <a:spLocks noGrp="1" noRot="1" noChangeAspect="1" noTextEdit="1"/>
          </p:cNvSpPr>
          <p:nvPr>
            <p:ph type="sldImg"/>
          </p:nvPr>
        </p:nvSpPr>
        <p:spPr bwMode="auto">
          <a:xfrm>
            <a:off x="1144588" y="687388"/>
            <a:ext cx="4568825" cy="3427412"/>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58723" name="Tijdelijke aanduiding voor notities 2"/>
          <p:cNvSpPr>
            <a:spLocks noGrp="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a:defRPr/>
            </a:pPr>
            <a:r>
              <a:rPr lang="fr-FR" dirty="0">
                <a:latin typeface="Times New Roman" charset="0"/>
                <a:ea typeface="+mn-ea"/>
                <a:cs typeface="+mn-cs"/>
              </a:rPr>
              <a:t>+ in </a:t>
            </a:r>
            <a:r>
              <a:rPr lang="fr-FR" dirty="0" err="1">
                <a:latin typeface="Times New Roman" charset="0"/>
                <a:ea typeface="+mn-ea"/>
                <a:cs typeface="+mn-cs"/>
              </a:rPr>
              <a:t>recentere</a:t>
            </a:r>
            <a:r>
              <a:rPr lang="fr-FR" dirty="0">
                <a:latin typeface="Times New Roman" charset="0"/>
                <a:ea typeface="+mn-ea"/>
                <a:cs typeface="+mn-cs"/>
              </a:rPr>
              <a:t> </a:t>
            </a:r>
            <a:r>
              <a:rPr lang="fr-FR" dirty="0" err="1">
                <a:latin typeface="Times New Roman" charset="0"/>
                <a:ea typeface="+mn-ea"/>
                <a:cs typeface="+mn-cs"/>
              </a:rPr>
              <a:t>meting</a:t>
            </a:r>
            <a:r>
              <a:rPr lang="fr-FR" dirty="0">
                <a:latin typeface="Times New Roman" charset="0"/>
                <a:ea typeface="+mn-ea"/>
                <a:cs typeface="+mn-cs"/>
              </a:rPr>
              <a:t> ¾ </a:t>
            </a:r>
            <a:r>
              <a:rPr lang="fr-FR" dirty="0" err="1">
                <a:latin typeface="Times New Roman" charset="0"/>
                <a:ea typeface="+mn-ea"/>
                <a:cs typeface="+mn-cs"/>
              </a:rPr>
              <a:t>euthanasiegevallen</a:t>
            </a:r>
            <a:r>
              <a:rPr lang="fr-FR" baseline="0" dirty="0">
                <a:latin typeface="Times New Roman" charset="0"/>
                <a:ea typeface="+mn-ea"/>
                <a:cs typeface="+mn-cs"/>
              </a:rPr>
              <a:t> </a:t>
            </a:r>
            <a:r>
              <a:rPr lang="fr-FR" baseline="0" dirty="0" err="1">
                <a:latin typeface="Times New Roman" charset="0"/>
                <a:ea typeface="+mn-ea"/>
                <a:cs typeface="+mn-cs"/>
              </a:rPr>
              <a:t>kregenspecialist</a:t>
            </a:r>
            <a:r>
              <a:rPr lang="fr-FR" baseline="0" dirty="0">
                <a:latin typeface="Times New Roman" charset="0"/>
                <a:ea typeface="+mn-ea"/>
                <a:cs typeface="+mn-cs"/>
              </a:rPr>
              <a:t> PZ.</a:t>
            </a:r>
            <a:endParaRPr lang="fr-FR" dirty="0">
              <a:latin typeface="Times New Roman" charset="0"/>
              <a:ea typeface="+mn-ea"/>
              <a:cs typeface="+mn-cs"/>
            </a:endParaRPr>
          </a:p>
        </p:txBody>
      </p:sp>
      <p:sp>
        <p:nvSpPr>
          <p:cNvPr id="158724" name="Tijdelijke aanduiding voor dianummer 3"/>
          <p:cNvSpPr>
            <a:spLocks noGrp="1"/>
          </p:cNvSpPr>
          <p:nvPr>
            <p:ph type="sldNum" sz="quarter" idx="5"/>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1300">
                <a:solidFill>
                  <a:schemeClr val="tx2"/>
                </a:solidFill>
                <a:latin typeface="Arial" charset="0"/>
                <a:ea typeface="ＭＳ Ｐゴシック" charset="0"/>
              </a:defRPr>
            </a:lvl1pPr>
            <a:lvl2pPr marL="702756" indent="-270291" eaLnBrk="0" hangingPunct="0">
              <a:defRPr sz="1300">
                <a:solidFill>
                  <a:schemeClr val="tx2"/>
                </a:solidFill>
                <a:latin typeface="Arial" charset="0"/>
                <a:ea typeface="ＭＳ Ｐゴシック" charset="0"/>
              </a:defRPr>
            </a:lvl2pPr>
            <a:lvl3pPr marL="1081164" indent="-216233" eaLnBrk="0" hangingPunct="0">
              <a:defRPr sz="1300">
                <a:solidFill>
                  <a:schemeClr val="tx2"/>
                </a:solidFill>
                <a:latin typeface="Arial" charset="0"/>
                <a:ea typeface="ＭＳ Ｐゴシック" charset="0"/>
              </a:defRPr>
            </a:lvl3pPr>
            <a:lvl4pPr marL="1513629" indent="-216233" eaLnBrk="0" hangingPunct="0">
              <a:defRPr sz="1300">
                <a:solidFill>
                  <a:schemeClr val="tx2"/>
                </a:solidFill>
                <a:latin typeface="Arial" charset="0"/>
                <a:ea typeface="ＭＳ Ｐゴシック" charset="0"/>
              </a:defRPr>
            </a:lvl4pPr>
            <a:lvl5pPr marL="1946095" indent="-216233" eaLnBrk="0" hangingPunct="0">
              <a:defRPr sz="1300">
                <a:solidFill>
                  <a:schemeClr val="tx2"/>
                </a:solidFill>
                <a:latin typeface="Arial" charset="0"/>
                <a:ea typeface="ＭＳ Ｐゴシック" charset="0"/>
              </a:defRPr>
            </a:lvl5pPr>
            <a:lvl6pPr marL="2378560" indent="-216233" eaLnBrk="0" fontAlgn="base" hangingPunct="0">
              <a:spcBef>
                <a:spcPct val="0"/>
              </a:spcBef>
              <a:spcAft>
                <a:spcPct val="0"/>
              </a:spcAft>
              <a:defRPr sz="1300">
                <a:solidFill>
                  <a:schemeClr val="tx2"/>
                </a:solidFill>
                <a:latin typeface="Arial" charset="0"/>
                <a:ea typeface="ＭＳ Ｐゴシック" charset="0"/>
              </a:defRPr>
            </a:lvl6pPr>
            <a:lvl7pPr marL="2811026" indent="-216233" eaLnBrk="0" fontAlgn="base" hangingPunct="0">
              <a:spcBef>
                <a:spcPct val="0"/>
              </a:spcBef>
              <a:spcAft>
                <a:spcPct val="0"/>
              </a:spcAft>
              <a:defRPr sz="1300">
                <a:solidFill>
                  <a:schemeClr val="tx2"/>
                </a:solidFill>
                <a:latin typeface="Arial" charset="0"/>
                <a:ea typeface="ＭＳ Ｐゴシック" charset="0"/>
              </a:defRPr>
            </a:lvl7pPr>
            <a:lvl8pPr marL="3243491" indent="-216233" eaLnBrk="0" fontAlgn="base" hangingPunct="0">
              <a:spcBef>
                <a:spcPct val="0"/>
              </a:spcBef>
              <a:spcAft>
                <a:spcPct val="0"/>
              </a:spcAft>
              <a:defRPr sz="1300">
                <a:solidFill>
                  <a:schemeClr val="tx2"/>
                </a:solidFill>
                <a:latin typeface="Arial" charset="0"/>
                <a:ea typeface="ＭＳ Ｐゴシック" charset="0"/>
              </a:defRPr>
            </a:lvl8pPr>
            <a:lvl9pPr marL="3675957" indent="-216233" eaLnBrk="0" fontAlgn="base" hangingPunct="0">
              <a:spcBef>
                <a:spcPct val="0"/>
              </a:spcBef>
              <a:spcAft>
                <a:spcPct val="0"/>
              </a:spcAft>
              <a:defRPr sz="1300">
                <a:solidFill>
                  <a:schemeClr val="tx2"/>
                </a:solidFill>
                <a:latin typeface="Arial" charset="0"/>
                <a:ea typeface="ＭＳ Ｐゴシック" charset="0"/>
              </a:defRPr>
            </a:lvl9pPr>
          </a:lstStyle>
          <a:p>
            <a:pPr eaLnBrk="1" hangingPunct="1">
              <a:defRPr/>
            </a:pPr>
            <a:fld id="{B5D39602-B419-D840-A90F-E38566FA070E}" type="slidenum">
              <a:rPr lang="nl-BE" sz="1100">
                <a:solidFill>
                  <a:schemeClr val="tx1"/>
                </a:solidFill>
                <a:latin typeface="Times New Roman" charset="0"/>
              </a:rPr>
              <a:pPr eaLnBrk="1" hangingPunct="1">
                <a:defRPr/>
              </a:pPr>
              <a:t>54</a:t>
            </a:fld>
            <a:endParaRPr lang="nl-BE" sz="1100">
              <a:solidFill>
                <a:schemeClr val="tx1"/>
              </a:solidFill>
              <a:latin typeface="Times New Roman" charset="0"/>
            </a:endParaRPr>
          </a:p>
        </p:txBody>
      </p:sp>
    </p:spTree>
    <p:extLst>
      <p:ext uri="{BB962C8B-B14F-4D97-AF65-F5344CB8AC3E}">
        <p14:creationId xmlns:p14="http://schemas.microsoft.com/office/powerpoint/2010/main" val="16435503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C95C61-42D3-4A46-9C4D-671B64E712A3}" type="slidenum">
              <a:rPr lang="en-US" smtClean="0"/>
              <a:t>58</a:t>
            </a:fld>
            <a:endParaRPr lang="en-US"/>
          </a:p>
        </p:txBody>
      </p:sp>
    </p:spTree>
    <p:extLst>
      <p:ext uri="{BB962C8B-B14F-4D97-AF65-F5344CB8AC3E}">
        <p14:creationId xmlns:p14="http://schemas.microsoft.com/office/powerpoint/2010/main" val="33152200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there are 3 key points that I will address in my presentation:</a:t>
            </a:r>
          </a:p>
          <a:p>
            <a:pPr marL="514350" indent="-514350">
              <a:buFont typeface="+mj-lt"/>
              <a:buAutoNum type="arabicPeriod"/>
            </a:pPr>
            <a:r>
              <a:rPr lang="en-US" dirty="0"/>
              <a:t>Legislation around assisted dying is increasingly debated with regulation</a:t>
            </a:r>
            <a:r>
              <a:rPr lang="en-US" baseline="0" dirty="0"/>
              <a:t> of assisted dying occurring in an increasing nr of countries and states</a:t>
            </a:r>
            <a:endParaRPr lang="en-US" dirty="0"/>
          </a:p>
          <a:p>
            <a:pPr marL="514350" indent="-514350">
              <a:buFont typeface="+mj-lt"/>
              <a:buAutoNum type="arabicPeriod"/>
            </a:pPr>
            <a:r>
              <a:rPr lang="en-US" dirty="0"/>
              <a:t>In countries with a law on assisted dying (or Euthanasia) –and I will particularly focus on Belgium here- there seems to be some kind of societal ‘</a:t>
            </a:r>
            <a:r>
              <a:rPr lang="en-US" dirty="0" err="1"/>
              <a:t>normalisation</a:t>
            </a:r>
            <a:r>
              <a:rPr lang="en-US" dirty="0"/>
              <a:t>’ about euthanasia, with an increased acceptance of the practice</a:t>
            </a:r>
            <a:r>
              <a:rPr lang="en-US" baseline="0" dirty="0"/>
              <a:t> by the general public but also by physicians.</a:t>
            </a:r>
            <a:endParaRPr lang="en-US" dirty="0"/>
          </a:p>
          <a:p>
            <a:pPr marL="514350" indent="-514350">
              <a:buFont typeface="+mj-lt"/>
              <a:buAutoNum type="arabicPeriod"/>
            </a:pPr>
            <a:r>
              <a:rPr lang="en-US" dirty="0"/>
              <a:t>So with acceptance seemingly as a key</a:t>
            </a:r>
            <a:r>
              <a:rPr lang="en-US" baseline="0" dirty="0"/>
              <a:t> factor for actual practice I will discuss how we have shown a</a:t>
            </a:r>
            <a:r>
              <a:rPr lang="en-US" dirty="0"/>
              <a:t>cceptance to be related to various cultural and </a:t>
            </a:r>
            <a:r>
              <a:rPr lang="en-US" dirty="0" err="1"/>
              <a:t>sociodemograpic</a:t>
            </a:r>
            <a:r>
              <a:rPr lang="en-US" dirty="0"/>
              <a:t> factors:</a:t>
            </a:r>
          </a:p>
          <a:p>
            <a:pPr marL="1257300" lvl="2" indent="-457200"/>
            <a:r>
              <a:rPr lang="en-US" dirty="0"/>
              <a:t>Religiosity</a:t>
            </a:r>
          </a:p>
          <a:p>
            <a:pPr marL="1257300" lvl="2" indent="-457200"/>
            <a:r>
              <a:rPr lang="en-US" dirty="0"/>
              <a:t>Tolerance towards autonomy in life choices</a:t>
            </a:r>
          </a:p>
          <a:p>
            <a:pPr marL="1257300" lvl="2" indent="-457200"/>
            <a:r>
              <a:rPr lang="en-US" dirty="0"/>
              <a:t>Trust</a:t>
            </a:r>
          </a:p>
          <a:p>
            <a:pPr marL="1257300" lvl="2" indent="-457200"/>
            <a:r>
              <a:rPr lang="en-US" dirty="0"/>
              <a:t>Other</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Normalisation</a:t>
            </a:r>
            <a:r>
              <a:rPr lang="en-US" dirty="0"/>
              <a:t> –&gt;</a:t>
            </a:r>
            <a:r>
              <a:rPr lang="en-US" baseline="0" dirty="0"/>
              <a:t> </a:t>
            </a:r>
            <a:r>
              <a:rPr lang="en-US" dirty="0"/>
              <a:t>Acceptance is a key factor</a:t>
            </a:r>
          </a:p>
          <a:p>
            <a:endParaRPr lang="en-US" dirty="0"/>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Acceptance (by general population but</a:t>
            </a:r>
            <a:r>
              <a:rPr lang="en-US" baseline="0" dirty="0"/>
              <a:t> also by physicians) </a:t>
            </a:r>
            <a:r>
              <a:rPr lang="en-US" dirty="0"/>
              <a:t>is a key factor</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60</a:t>
            </a:fld>
            <a:endParaRPr lang="en-US"/>
          </a:p>
        </p:txBody>
      </p:sp>
    </p:spTree>
    <p:extLst>
      <p:ext uri="{BB962C8B-B14F-4D97-AF65-F5344CB8AC3E}">
        <p14:creationId xmlns:p14="http://schemas.microsoft.com/office/powerpoint/2010/main" val="1408092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1300">
                <a:solidFill>
                  <a:schemeClr val="tx2"/>
                </a:solidFill>
                <a:latin typeface="Arial" charset="0"/>
                <a:ea typeface="ＭＳ Ｐゴシック" charset="0"/>
              </a:defRPr>
            </a:lvl1pPr>
            <a:lvl2pPr marL="702693" indent="-270267" eaLnBrk="0" hangingPunct="0">
              <a:defRPr sz="1300">
                <a:solidFill>
                  <a:schemeClr val="tx2"/>
                </a:solidFill>
                <a:latin typeface="Arial" charset="0"/>
                <a:ea typeface="ＭＳ Ｐゴシック" charset="0"/>
              </a:defRPr>
            </a:lvl2pPr>
            <a:lvl3pPr marL="1081067" indent="-216214" eaLnBrk="0" hangingPunct="0">
              <a:defRPr sz="1300">
                <a:solidFill>
                  <a:schemeClr val="tx2"/>
                </a:solidFill>
                <a:latin typeface="Arial" charset="0"/>
                <a:ea typeface="ＭＳ Ｐゴシック" charset="0"/>
              </a:defRPr>
            </a:lvl3pPr>
            <a:lvl4pPr marL="1513494" indent="-216214" eaLnBrk="0" hangingPunct="0">
              <a:defRPr sz="1300">
                <a:solidFill>
                  <a:schemeClr val="tx2"/>
                </a:solidFill>
                <a:latin typeface="Arial" charset="0"/>
                <a:ea typeface="ＭＳ Ｐゴシック" charset="0"/>
              </a:defRPr>
            </a:lvl4pPr>
            <a:lvl5pPr marL="1945922" indent="-216214" eaLnBrk="0" hangingPunct="0">
              <a:defRPr sz="1300">
                <a:solidFill>
                  <a:schemeClr val="tx2"/>
                </a:solidFill>
                <a:latin typeface="Arial" charset="0"/>
                <a:ea typeface="ＭＳ Ｐゴシック" charset="0"/>
              </a:defRPr>
            </a:lvl5pPr>
            <a:lvl6pPr marL="2378348" indent="-216214" eaLnBrk="0" fontAlgn="base" hangingPunct="0">
              <a:spcBef>
                <a:spcPct val="0"/>
              </a:spcBef>
              <a:spcAft>
                <a:spcPct val="0"/>
              </a:spcAft>
              <a:defRPr sz="1300">
                <a:solidFill>
                  <a:schemeClr val="tx2"/>
                </a:solidFill>
                <a:latin typeface="Arial" charset="0"/>
                <a:ea typeface="ＭＳ Ｐゴシック" charset="0"/>
              </a:defRPr>
            </a:lvl6pPr>
            <a:lvl7pPr marL="2810776" indent="-216214" eaLnBrk="0" fontAlgn="base" hangingPunct="0">
              <a:spcBef>
                <a:spcPct val="0"/>
              </a:spcBef>
              <a:spcAft>
                <a:spcPct val="0"/>
              </a:spcAft>
              <a:defRPr sz="1300">
                <a:solidFill>
                  <a:schemeClr val="tx2"/>
                </a:solidFill>
                <a:latin typeface="Arial" charset="0"/>
                <a:ea typeface="ＭＳ Ｐゴシック" charset="0"/>
              </a:defRPr>
            </a:lvl7pPr>
            <a:lvl8pPr marL="3243202" indent="-216214" eaLnBrk="0" fontAlgn="base" hangingPunct="0">
              <a:spcBef>
                <a:spcPct val="0"/>
              </a:spcBef>
              <a:spcAft>
                <a:spcPct val="0"/>
              </a:spcAft>
              <a:defRPr sz="1300">
                <a:solidFill>
                  <a:schemeClr val="tx2"/>
                </a:solidFill>
                <a:latin typeface="Arial" charset="0"/>
                <a:ea typeface="ＭＳ Ｐゴシック" charset="0"/>
              </a:defRPr>
            </a:lvl8pPr>
            <a:lvl9pPr marL="3675629" indent="-216214" eaLnBrk="0" fontAlgn="base" hangingPunct="0">
              <a:spcBef>
                <a:spcPct val="0"/>
              </a:spcBef>
              <a:spcAft>
                <a:spcPct val="0"/>
              </a:spcAft>
              <a:defRPr sz="1300">
                <a:solidFill>
                  <a:schemeClr val="tx2"/>
                </a:solidFill>
                <a:latin typeface="Arial" charset="0"/>
                <a:ea typeface="ＭＳ Ｐゴシック" charset="0"/>
              </a:defRPr>
            </a:lvl9pPr>
          </a:lstStyle>
          <a:p>
            <a:pPr eaLnBrk="1" hangingPunct="1">
              <a:defRPr/>
            </a:pPr>
            <a:fld id="{8447C0CF-AE8D-6044-BD1D-BAB7228ED13A}" type="slidenum">
              <a:rPr lang="en-US" sz="1100">
                <a:solidFill>
                  <a:schemeClr val="tx1"/>
                </a:solidFill>
                <a:latin typeface="Times New Roman" charset="0"/>
              </a:rPr>
              <a:pPr eaLnBrk="1" hangingPunct="1">
                <a:defRPr/>
              </a:pPr>
              <a:t>9</a:t>
            </a:fld>
            <a:endParaRPr lang="en-US" sz="1100">
              <a:solidFill>
                <a:schemeClr val="tx1"/>
              </a:solidFill>
              <a:latin typeface="Times New Roman" charset="0"/>
            </a:endParaRPr>
          </a:p>
        </p:txBody>
      </p:sp>
      <p:sp>
        <p:nvSpPr>
          <p:cNvPr id="665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2340"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nl-BE" dirty="0">
              <a:latin typeface="Times New Roman" charset="0"/>
              <a:ea typeface="+mn-ea"/>
              <a:cs typeface="+mn-cs"/>
            </a:endParaRPr>
          </a:p>
          <a:p>
            <a:pPr>
              <a:defRPr/>
            </a:pPr>
            <a:r>
              <a:rPr lang="nl-BE" dirty="0">
                <a:latin typeface="Times New Roman" charset="0"/>
                <a:ea typeface="+mn-ea"/>
                <a:cs typeface="+mn-cs"/>
              </a:rPr>
              <a:t>Euthanasia laws: benelux; Laws in the 3 countries are very similar.</a:t>
            </a:r>
          </a:p>
          <a:p>
            <a:pPr>
              <a:defRPr/>
            </a:pPr>
            <a:r>
              <a:rPr lang="nl-BE" dirty="0">
                <a:latin typeface="Times New Roman" charset="0"/>
                <a:ea typeface="+mn-ea"/>
                <a:cs typeface="+mn-cs"/>
              </a:rPr>
              <a:t>The Netherlands were the pioneers with a practice of euthanasia of 30 years before the law was implemented.</a:t>
            </a:r>
          </a:p>
          <a:p>
            <a:pPr>
              <a:defRPr/>
            </a:pPr>
            <a:r>
              <a:rPr lang="nl-BE" dirty="0">
                <a:latin typeface="Times New Roman" charset="0"/>
                <a:ea typeface="+mn-ea"/>
                <a:cs typeface="+mn-cs"/>
              </a:rPr>
              <a:t>In Belgium, 2002 largely</a:t>
            </a:r>
            <a:r>
              <a:rPr lang="nl-BE" baseline="0" dirty="0">
                <a:latin typeface="Times New Roman" charset="0"/>
                <a:ea typeface="+mn-ea"/>
                <a:cs typeface="+mn-cs"/>
              </a:rPr>
              <a:t> based on Dutch law and without preceeding pseudo-law such as in NL.</a:t>
            </a:r>
          </a:p>
          <a:p>
            <a:pPr>
              <a:defRPr/>
            </a:pPr>
            <a:r>
              <a:rPr lang="nl-BE" dirty="0">
                <a:latin typeface="Times New Roman" charset="0"/>
                <a:ea typeface="+mn-ea"/>
                <a:cs typeface="+mn-cs"/>
              </a:rPr>
              <a:t>Lux: largely</a:t>
            </a:r>
            <a:r>
              <a:rPr lang="nl-BE" baseline="0" dirty="0">
                <a:latin typeface="Times New Roman" charset="0"/>
                <a:ea typeface="+mn-ea"/>
                <a:cs typeface="+mn-cs"/>
              </a:rPr>
              <a:t> based on BE.</a:t>
            </a:r>
            <a:endParaRPr lang="en-US" dirty="0">
              <a:latin typeface="Times New Roman"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r>
              <a:rPr lang="en-US" sz="900" dirty="0">
                <a:latin typeface="Calibri" charset="0"/>
              </a:rPr>
              <a:t>In my lecture I want to talk about the issue of euthanasia</a:t>
            </a:r>
            <a:r>
              <a:rPr lang="en-US" sz="900" baseline="0" dirty="0">
                <a:latin typeface="Calibri" charset="0"/>
              </a:rPr>
              <a:t> and how its acceptance is related to cultural and </a:t>
            </a:r>
            <a:r>
              <a:rPr lang="en-US" sz="900" baseline="0" dirty="0" err="1">
                <a:latin typeface="Calibri" charset="0"/>
              </a:rPr>
              <a:t>sociodemographic</a:t>
            </a:r>
            <a:r>
              <a:rPr lang="en-US" sz="900" baseline="0" dirty="0">
                <a:latin typeface="Calibri" charset="0"/>
              </a:rPr>
              <a:t> factors.</a:t>
            </a:r>
          </a:p>
          <a:p>
            <a:pPr>
              <a:lnSpc>
                <a:spcPct val="80000"/>
              </a:lnSpc>
            </a:pPr>
            <a:endParaRPr lang="en-US" sz="900" baseline="0" dirty="0">
              <a:latin typeface="Calibri" charset="0"/>
            </a:endParaRPr>
          </a:p>
          <a:p>
            <a:pPr>
              <a:lnSpc>
                <a:spcPct val="80000"/>
              </a:lnSpc>
            </a:pPr>
            <a:endParaRPr lang="en-US" sz="900" baseline="0" dirty="0">
              <a:latin typeface="Calibri" charset="0"/>
            </a:endParaRPr>
          </a:p>
          <a:p>
            <a:pPr>
              <a:lnSpc>
                <a:spcPct val="80000"/>
              </a:lnSpc>
            </a:pPr>
            <a:r>
              <a:rPr lang="en-US" sz="900" baseline="0" dirty="0">
                <a:latin typeface="Calibri" charset="0"/>
              </a:rPr>
              <a:t>I want to have a slightly broader take and not only talk about the euthanasia attitudes but start by observing what is happening in many countries in terms of legislative activities, what is happening in actual practice in Belgium and then make a bridge towards how acceptance of euthanasia and its determining factors play a crucial role in these events .</a:t>
            </a:r>
            <a:endParaRPr lang="en-US" sz="900" dirty="0">
              <a:latin typeface="Calibri" charset="0"/>
            </a:endParaRPr>
          </a:p>
        </p:txBody>
      </p:sp>
    </p:spTree>
    <p:extLst>
      <p:ext uri="{BB962C8B-B14F-4D97-AF65-F5344CB8AC3E}">
        <p14:creationId xmlns:p14="http://schemas.microsoft.com/office/powerpoint/2010/main" val="3753659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this figure to add that </a:t>
            </a:r>
            <a:r>
              <a:rPr lang="en-US" dirty="0" err="1"/>
              <a:t>euth</a:t>
            </a:r>
            <a:r>
              <a:rPr lang="en-US" dirty="0"/>
              <a:t> is only </a:t>
            </a:r>
            <a:r>
              <a:rPr lang="en-US" dirty="0" err="1"/>
              <a:t>stil</a:t>
            </a:r>
            <a:r>
              <a:rPr lang="en-US" dirty="0"/>
              <a:t> a marginal practice and rare as compared to many other</a:t>
            </a:r>
            <a:r>
              <a:rPr lang="en-US" baseline="0" dirty="0"/>
              <a:t> ELDs</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63</a:t>
            </a:fld>
            <a:endParaRPr lang="en-US"/>
          </a:p>
        </p:txBody>
      </p:sp>
    </p:spTree>
    <p:extLst>
      <p:ext uri="{BB962C8B-B14F-4D97-AF65-F5344CB8AC3E}">
        <p14:creationId xmlns:p14="http://schemas.microsoft.com/office/powerpoint/2010/main" val="18306658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Dit is vergelijkbaar met Canada: wij 13%</a:t>
            </a:r>
            <a:r>
              <a:rPr lang="nl-BE" baseline="0" dirty="0"/>
              <a:t> in de laatste 2 weken van degenen die chemo kregen, Canada 16%</a:t>
            </a:r>
            <a:endParaRPr lang="nl-BE" dirty="0"/>
          </a:p>
        </p:txBody>
      </p:sp>
      <p:sp>
        <p:nvSpPr>
          <p:cNvPr id="4" name="Tijdelijke aanduiding voor dianummer 3"/>
          <p:cNvSpPr>
            <a:spLocks noGrp="1"/>
          </p:cNvSpPr>
          <p:nvPr>
            <p:ph type="sldNum" sz="quarter" idx="10"/>
          </p:nvPr>
        </p:nvSpPr>
        <p:spPr/>
        <p:txBody>
          <a:bodyPr/>
          <a:lstStyle/>
          <a:p>
            <a:fld id="{3E6FFE57-020B-4DD0-9138-C6286D8A5DDF}" type="slidenum">
              <a:rPr lang="nl-BE" smtClean="0"/>
              <a:t>67</a:t>
            </a:fld>
            <a:endParaRPr lang="nl-BE"/>
          </a:p>
        </p:txBody>
      </p:sp>
    </p:spTree>
    <p:extLst>
      <p:ext uri="{BB962C8B-B14F-4D97-AF65-F5344CB8AC3E}">
        <p14:creationId xmlns:p14="http://schemas.microsoft.com/office/powerpoint/2010/main" val="8090871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a:t>Dit is vergelijkbaar met</a:t>
            </a:r>
            <a:r>
              <a:rPr lang="nl-BE" baseline="0" dirty="0"/>
              <a:t> Canada: 27% in de laatste 2 weken, wij 21%</a:t>
            </a:r>
            <a:endParaRPr lang="nl-BE" dirty="0"/>
          </a:p>
        </p:txBody>
      </p:sp>
      <p:sp>
        <p:nvSpPr>
          <p:cNvPr id="4" name="Slide Number Placeholder 3"/>
          <p:cNvSpPr>
            <a:spLocks noGrp="1"/>
          </p:cNvSpPr>
          <p:nvPr>
            <p:ph type="sldNum" sz="quarter" idx="10"/>
          </p:nvPr>
        </p:nvSpPr>
        <p:spPr/>
        <p:txBody>
          <a:bodyPr/>
          <a:lstStyle/>
          <a:p>
            <a:fld id="{FFB8F2F5-47D6-43E8-8198-1E5809C49156}" type="slidenum">
              <a:rPr lang="en-US" smtClean="0"/>
              <a:pPr/>
              <a:t>68</a:t>
            </a:fld>
            <a:endParaRPr lang="en-US"/>
          </a:p>
        </p:txBody>
      </p:sp>
    </p:spTree>
    <p:extLst>
      <p:ext uri="{BB962C8B-B14F-4D97-AF65-F5344CB8AC3E}">
        <p14:creationId xmlns:p14="http://schemas.microsoft.com/office/powerpoint/2010/main" val="21357162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endParaRPr lang="en-US" sz="900" dirty="0">
              <a:latin typeface="Calibri" charset="0"/>
            </a:endParaRPr>
          </a:p>
        </p:txBody>
      </p:sp>
    </p:spTree>
    <p:extLst>
      <p:ext uri="{BB962C8B-B14F-4D97-AF65-F5344CB8AC3E}">
        <p14:creationId xmlns:p14="http://schemas.microsoft.com/office/powerpoint/2010/main" val="15133201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Many different definitions</a:t>
            </a:r>
          </a:p>
          <a:p>
            <a:r>
              <a:rPr lang="en-US" dirty="0"/>
              <a:t>Core components are</a:t>
            </a:r>
          </a:p>
          <a:p>
            <a:endParaRPr lang="nl-NL" dirty="0"/>
          </a:p>
        </p:txBody>
      </p:sp>
      <p:sp>
        <p:nvSpPr>
          <p:cNvPr id="4" name="Tijdelijke aanduiding voor dianummer 3"/>
          <p:cNvSpPr>
            <a:spLocks noGrp="1"/>
          </p:cNvSpPr>
          <p:nvPr>
            <p:ph type="sldNum" sz="quarter" idx="10"/>
          </p:nvPr>
        </p:nvSpPr>
        <p:spPr/>
        <p:txBody>
          <a:bodyPr/>
          <a:lstStyle/>
          <a:p>
            <a:fld id="{2DC43578-3D5E-5A41-A12F-19D3DFF641AB}" type="slidenum">
              <a:rPr lang="nl-NL" smtClean="0"/>
              <a:t>78</a:t>
            </a:fld>
            <a:endParaRPr lang="nl-NL"/>
          </a:p>
        </p:txBody>
      </p:sp>
    </p:spTree>
    <p:extLst>
      <p:ext uri="{BB962C8B-B14F-4D97-AF65-F5344CB8AC3E}">
        <p14:creationId xmlns:p14="http://schemas.microsoft.com/office/powerpoint/2010/main" val="22978606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In the event of decisional incapacity:</a:t>
            </a:r>
          </a:p>
          <a:p>
            <a:pPr marL="457200" indent="-457200">
              <a:buFont typeface="Arial"/>
              <a:buChar char="•"/>
            </a:pPr>
            <a:r>
              <a:rPr lang="en-US" sz="1200" dirty="0"/>
              <a:t>Maximize the likelihood that medical care serves the patient’s goals</a:t>
            </a:r>
          </a:p>
          <a:p>
            <a:pPr marL="457200" indent="-457200">
              <a:buFont typeface="Arial"/>
              <a:buChar char="•"/>
            </a:pPr>
            <a:r>
              <a:rPr lang="en-US" sz="1200" dirty="0"/>
              <a:t>Minimize the likelihood of over- or under-treatment</a:t>
            </a:r>
          </a:p>
          <a:p>
            <a:pPr marL="457200" indent="-457200">
              <a:buFont typeface="Arial"/>
              <a:buChar char="•"/>
            </a:pPr>
            <a:r>
              <a:rPr lang="en-US" sz="1200" dirty="0"/>
              <a:t>Reduce the likelihood of conflicts between a patient’s spokesperson, family members and health care providers</a:t>
            </a:r>
          </a:p>
          <a:p>
            <a:pPr marL="457200" indent="-457200">
              <a:buFont typeface="Arial"/>
              <a:buChar char="•"/>
            </a:pPr>
            <a:r>
              <a:rPr lang="en-US" sz="1200" dirty="0"/>
              <a:t>Minimize the burden of decision making on the spokesperson and/or family members.</a:t>
            </a:r>
          </a:p>
        </p:txBody>
      </p:sp>
      <p:sp>
        <p:nvSpPr>
          <p:cNvPr id="4" name="Slide Number Placeholder 3"/>
          <p:cNvSpPr>
            <a:spLocks noGrp="1"/>
          </p:cNvSpPr>
          <p:nvPr>
            <p:ph type="sldNum" sz="quarter" idx="10"/>
          </p:nvPr>
        </p:nvSpPr>
        <p:spPr/>
        <p:txBody>
          <a:bodyPr/>
          <a:lstStyle/>
          <a:p>
            <a:fld id="{D2E0C9DF-0446-4B32-9757-1E1BEE7B9F23}" type="slidenum">
              <a:rPr lang="en-GB" smtClean="0"/>
              <a:t>79</a:t>
            </a:fld>
            <a:endParaRPr lang="en-GB"/>
          </a:p>
        </p:txBody>
      </p:sp>
    </p:spTree>
    <p:extLst>
      <p:ext uri="{BB962C8B-B14F-4D97-AF65-F5344CB8AC3E}">
        <p14:creationId xmlns:p14="http://schemas.microsoft.com/office/powerpoint/2010/main" val="31109545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Situatie</a:t>
            </a:r>
            <a:r>
              <a:rPr lang="nl-NL" baseline="0" dirty="0"/>
              <a:t> Benelux opzoeken (vergelijking)</a:t>
            </a:r>
            <a:endParaRPr lang="nl-NL" dirty="0"/>
          </a:p>
        </p:txBody>
      </p:sp>
      <p:sp>
        <p:nvSpPr>
          <p:cNvPr id="4" name="Tijdelijke aanduiding voor dianummer 3"/>
          <p:cNvSpPr>
            <a:spLocks noGrp="1"/>
          </p:cNvSpPr>
          <p:nvPr>
            <p:ph type="sldNum" sz="quarter" idx="10"/>
          </p:nvPr>
        </p:nvSpPr>
        <p:spPr/>
        <p:txBody>
          <a:bodyPr/>
          <a:lstStyle/>
          <a:p>
            <a:fld id="{2DC43578-3D5E-5A41-A12F-19D3DFF641AB}" type="slidenum">
              <a:rPr lang="nl-NL" smtClean="0"/>
              <a:t>82</a:t>
            </a:fld>
            <a:endParaRPr lang="nl-NL"/>
          </a:p>
        </p:txBody>
      </p:sp>
    </p:spTree>
    <p:extLst>
      <p:ext uri="{BB962C8B-B14F-4D97-AF65-F5344CB8AC3E}">
        <p14:creationId xmlns:p14="http://schemas.microsoft.com/office/powerpoint/2010/main" val="17672421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Vertalen Engels</a:t>
            </a:r>
          </a:p>
        </p:txBody>
      </p:sp>
      <p:sp>
        <p:nvSpPr>
          <p:cNvPr id="4" name="Tijdelijke aanduiding voor dianummer 3"/>
          <p:cNvSpPr>
            <a:spLocks noGrp="1"/>
          </p:cNvSpPr>
          <p:nvPr>
            <p:ph type="sldNum" sz="quarter" idx="10"/>
          </p:nvPr>
        </p:nvSpPr>
        <p:spPr/>
        <p:txBody>
          <a:bodyPr/>
          <a:lstStyle/>
          <a:p>
            <a:fld id="{2DC43578-3D5E-5A41-A12F-19D3DFF641AB}" type="slidenum">
              <a:rPr lang="nl-NL" smtClean="0"/>
              <a:t>87</a:t>
            </a:fld>
            <a:endParaRPr lang="nl-NL"/>
          </a:p>
        </p:txBody>
      </p:sp>
    </p:spTree>
    <p:extLst>
      <p:ext uri="{BB962C8B-B14F-4D97-AF65-F5344CB8AC3E}">
        <p14:creationId xmlns:p14="http://schemas.microsoft.com/office/powerpoint/2010/main" val="36729297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Guidelines</a:t>
            </a:r>
            <a:r>
              <a:rPr lang="nl-NL" baseline="0" dirty="0"/>
              <a:t> en tools uit Nederland</a:t>
            </a:r>
            <a:endParaRPr lang="nl-NL" dirty="0"/>
          </a:p>
        </p:txBody>
      </p:sp>
      <p:sp>
        <p:nvSpPr>
          <p:cNvPr id="4" name="Tijdelijke aanduiding voor dianummer 3"/>
          <p:cNvSpPr>
            <a:spLocks noGrp="1"/>
          </p:cNvSpPr>
          <p:nvPr>
            <p:ph type="sldNum" sz="quarter" idx="10"/>
          </p:nvPr>
        </p:nvSpPr>
        <p:spPr/>
        <p:txBody>
          <a:bodyPr/>
          <a:lstStyle/>
          <a:p>
            <a:fld id="{2DC43578-3D5E-5A41-A12F-19D3DFF641AB}" type="slidenum">
              <a:rPr lang="nl-NL" smtClean="0"/>
              <a:t>90</a:t>
            </a:fld>
            <a:endParaRPr lang="nl-NL"/>
          </a:p>
        </p:txBody>
      </p:sp>
    </p:spTree>
    <p:extLst>
      <p:ext uri="{BB962C8B-B14F-4D97-AF65-F5344CB8AC3E}">
        <p14:creationId xmlns:p14="http://schemas.microsoft.com/office/powerpoint/2010/main" val="3911248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Oregon in 1997, Washington</a:t>
            </a:r>
            <a:r>
              <a:rPr lang="en-US" baseline="0" dirty="0"/>
              <a:t> in 2009 and Vermont in 2013 all adapted a law on PAS with a protocol for practice</a:t>
            </a:r>
          </a:p>
          <a:p>
            <a:r>
              <a:rPr lang="en-US" baseline="0" dirty="0"/>
              <a:t>Montana: in 2009 a court case and ensuing jurisprudence (not a law)</a:t>
            </a:r>
          </a:p>
          <a:p>
            <a:r>
              <a:rPr lang="en-US" baseline="0" dirty="0"/>
              <a:t>New Mexico: judge’s decision but attorney general overruled</a:t>
            </a:r>
          </a:p>
          <a:p>
            <a:endParaRPr lang="en-US" baseline="0" dirty="0"/>
          </a:p>
          <a:p>
            <a:r>
              <a:rPr lang="en-US" baseline="0" dirty="0"/>
              <a:t>Law is under consideration in several other states.</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10</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Indicatoren</a:t>
            </a:r>
            <a:endParaRPr lang="en-US" dirty="0"/>
          </a:p>
          <a:p>
            <a:r>
              <a:rPr lang="en-US" dirty="0"/>
              <a:t>BE 27% in 2009 </a:t>
            </a:r>
            <a:r>
              <a:rPr lang="en-US" dirty="0" err="1"/>
              <a:t>gesproken</a:t>
            </a:r>
            <a:endParaRPr lang="en-US" dirty="0"/>
          </a:p>
          <a:p>
            <a:r>
              <a:rPr lang="en-US" dirty="0"/>
              <a:t>BA 29% in 2009 </a:t>
            </a:r>
            <a:r>
              <a:rPr lang="en-US" dirty="0" err="1"/>
              <a:t>vertegenwoordiger</a:t>
            </a:r>
            <a:endParaRPr lang="en-US" dirty="0"/>
          </a:p>
          <a:p>
            <a:r>
              <a:rPr lang="en-US" dirty="0" err="1"/>
              <a:t>Nl</a:t>
            </a:r>
            <a:r>
              <a:rPr lang="en-US" dirty="0"/>
              <a:t> </a:t>
            </a:r>
            <a:r>
              <a:rPr lang="en-US" dirty="0" err="1"/>
              <a:t>resp</a:t>
            </a:r>
            <a:r>
              <a:rPr lang="en-US" baseline="0" dirty="0"/>
              <a:t> 53% en 30% in 2009</a:t>
            </a:r>
            <a:endParaRPr lang="en-US" dirty="0"/>
          </a:p>
        </p:txBody>
      </p:sp>
      <p:sp>
        <p:nvSpPr>
          <p:cNvPr id="4" name="Slide Number Placeholder 3"/>
          <p:cNvSpPr>
            <a:spLocks noGrp="1"/>
          </p:cNvSpPr>
          <p:nvPr>
            <p:ph type="sldNum" sz="quarter" idx="10"/>
          </p:nvPr>
        </p:nvSpPr>
        <p:spPr/>
        <p:txBody>
          <a:bodyPr/>
          <a:lstStyle/>
          <a:p>
            <a:fld id="{D2E0C9DF-0446-4B32-9757-1E1BEE7B9F23}" type="slidenum">
              <a:rPr lang="en-GB" smtClean="0"/>
              <a:t>92</a:t>
            </a:fld>
            <a:endParaRPr lang="en-GB"/>
          </a:p>
        </p:txBody>
      </p:sp>
    </p:spTree>
    <p:extLst>
      <p:ext uri="{BB962C8B-B14F-4D97-AF65-F5344CB8AC3E}">
        <p14:creationId xmlns:p14="http://schemas.microsoft.com/office/powerpoint/2010/main" val="42067059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dirty="0"/>
              <a:t>Opzoeken artikel NL</a:t>
            </a:r>
          </a:p>
          <a:p>
            <a:endParaRPr lang="fr-BE" dirty="0"/>
          </a:p>
          <a:p>
            <a:r>
              <a:rPr lang="fr-BE" dirty="0"/>
              <a:t>Geen</a:t>
            </a:r>
            <a:r>
              <a:rPr lang="fr-BE" baseline="0" dirty="0"/>
              <a:t> p-waarden significant!</a:t>
            </a:r>
          </a:p>
          <a:p>
            <a:r>
              <a:rPr lang="fr-BE" baseline="0" dirty="0" err="1"/>
              <a:t>Need</a:t>
            </a:r>
            <a:r>
              <a:rPr lang="fr-BE" baseline="0" dirty="0"/>
              <a:t> for planning, but </a:t>
            </a:r>
            <a:r>
              <a:rPr lang="fr-BE" baseline="0" dirty="0" err="1"/>
              <a:t>late</a:t>
            </a:r>
            <a:r>
              <a:rPr lang="fr-BE" baseline="0" dirty="0"/>
              <a:t> and not </a:t>
            </a:r>
            <a:r>
              <a:rPr lang="fr-BE" baseline="0" dirty="0" err="1"/>
              <a:t>with</a:t>
            </a:r>
            <a:r>
              <a:rPr lang="fr-BE" baseline="0" dirty="0"/>
              <a:t> pt!</a:t>
            </a:r>
          </a:p>
          <a:p>
            <a:endParaRPr lang="fr-BE" baseline="0" dirty="0"/>
          </a:p>
          <a:p>
            <a:r>
              <a:rPr lang="fr-BE" baseline="0" dirty="0"/>
              <a:t>GP </a:t>
            </a:r>
            <a:r>
              <a:rPr lang="fr-BE" baseline="0" dirty="0" err="1"/>
              <a:t>order</a:t>
            </a:r>
            <a:r>
              <a:rPr lang="fr-BE" baseline="0" dirty="0"/>
              <a:t>: DNH or DNR </a:t>
            </a:r>
            <a:r>
              <a:rPr lang="fr-BE" baseline="0" dirty="0" err="1"/>
              <a:t>mainly</a:t>
            </a:r>
            <a:endParaRPr lang="nl-BE" dirty="0"/>
          </a:p>
        </p:txBody>
      </p:sp>
      <p:sp>
        <p:nvSpPr>
          <p:cNvPr id="4" name="Slide Number Placeholder 3"/>
          <p:cNvSpPr>
            <a:spLocks noGrp="1"/>
          </p:cNvSpPr>
          <p:nvPr>
            <p:ph type="sldNum" sz="quarter" idx="10"/>
          </p:nvPr>
        </p:nvSpPr>
        <p:spPr/>
        <p:txBody>
          <a:bodyPr/>
          <a:lstStyle/>
          <a:p>
            <a:pPr>
              <a:defRPr/>
            </a:pPr>
            <a:fld id="{07CAA593-E203-4FB1-86CA-21659FADB02A}" type="slidenum">
              <a:rPr lang="en-US" smtClean="0"/>
              <a:pPr>
                <a:defRPr/>
              </a:pPr>
              <a:t>93</a:t>
            </a:fld>
            <a:endParaRPr lang="en-US"/>
          </a:p>
        </p:txBody>
      </p:sp>
    </p:spTree>
    <p:extLst>
      <p:ext uri="{BB962C8B-B14F-4D97-AF65-F5344CB8AC3E}">
        <p14:creationId xmlns:p14="http://schemas.microsoft.com/office/powerpoint/2010/main" val="28584179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Voldoende</a:t>
            </a:r>
            <a:r>
              <a:rPr lang="en-US" baseline="0" dirty="0"/>
              <a:t> studies </a:t>
            </a:r>
            <a:r>
              <a:rPr lang="en-US" baseline="0" dirty="0" err="1"/>
              <a:t>tonen</a:t>
            </a:r>
            <a:r>
              <a:rPr lang="en-US" baseline="0" dirty="0"/>
              <a:t> het </a:t>
            </a:r>
            <a:r>
              <a:rPr lang="en-US" baseline="0" dirty="0" err="1"/>
              <a:t>belang</a:t>
            </a:r>
            <a:r>
              <a:rPr lang="en-US" baseline="0" dirty="0"/>
              <a:t> </a:t>
            </a:r>
            <a:r>
              <a:rPr lang="en-US" baseline="0" dirty="0" err="1"/>
              <a:t>aan</a:t>
            </a:r>
            <a:endParaRPr lang="en-US" baseline="0" dirty="0"/>
          </a:p>
          <a:p>
            <a:r>
              <a:rPr lang="en-US" baseline="0" dirty="0" err="1"/>
              <a:t>Veel</a:t>
            </a:r>
            <a:r>
              <a:rPr lang="en-US" baseline="0" dirty="0"/>
              <a:t> </a:t>
            </a:r>
            <a:r>
              <a:rPr lang="en-US" baseline="0" dirty="0" err="1"/>
              <a:t>aandacht</a:t>
            </a:r>
            <a:r>
              <a:rPr lang="en-US" baseline="0" dirty="0"/>
              <a:t> </a:t>
            </a:r>
            <a:r>
              <a:rPr lang="en-US" baseline="0" dirty="0" err="1"/>
              <a:t>voor</a:t>
            </a:r>
            <a:endParaRPr lang="en-US" baseline="0" dirty="0"/>
          </a:p>
          <a:p>
            <a:r>
              <a:rPr lang="en-US" baseline="0" dirty="0"/>
              <a:t>MAAR</a:t>
            </a:r>
            <a:endParaRPr lang="en-US" dirty="0"/>
          </a:p>
        </p:txBody>
      </p:sp>
      <p:sp>
        <p:nvSpPr>
          <p:cNvPr id="4" name="Slide Number Placeholder 3"/>
          <p:cNvSpPr>
            <a:spLocks noGrp="1"/>
          </p:cNvSpPr>
          <p:nvPr>
            <p:ph type="sldNum" sz="quarter" idx="10"/>
          </p:nvPr>
        </p:nvSpPr>
        <p:spPr/>
        <p:txBody>
          <a:bodyPr/>
          <a:lstStyle/>
          <a:p>
            <a:fld id="{D2E0C9DF-0446-4B32-9757-1E1BEE7B9F23}" type="slidenum">
              <a:rPr lang="en-GB" smtClean="0"/>
              <a:t>96</a:t>
            </a:fld>
            <a:endParaRPr lang="en-GB"/>
          </a:p>
        </p:txBody>
      </p:sp>
    </p:spTree>
    <p:extLst>
      <p:ext uri="{BB962C8B-B14F-4D97-AF65-F5344CB8AC3E}">
        <p14:creationId xmlns:p14="http://schemas.microsoft.com/office/powerpoint/2010/main" val="42579845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a:t>Descriptive</a:t>
            </a:r>
            <a:endParaRPr lang="nl-BE" dirty="0"/>
          </a:p>
          <a:p>
            <a:r>
              <a:rPr lang="nl-BE" dirty="0" err="1"/>
              <a:t>Interventional</a:t>
            </a:r>
            <a:endParaRPr lang="nl-BE" dirty="0"/>
          </a:p>
          <a:p>
            <a:r>
              <a:rPr lang="nl-BE" dirty="0" err="1"/>
              <a:t>Older</a:t>
            </a:r>
            <a:r>
              <a:rPr lang="nl-BE" dirty="0"/>
              <a:t> </a:t>
            </a:r>
            <a:r>
              <a:rPr lang="nl-BE" dirty="0" err="1"/>
              <a:t>people</a:t>
            </a:r>
            <a:r>
              <a:rPr lang="nl-BE" dirty="0"/>
              <a:t>,</a:t>
            </a:r>
            <a:r>
              <a:rPr lang="nl-BE" baseline="0" dirty="0"/>
              <a:t> </a:t>
            </a:r>
            <a:r>
              <a:rPr lang="nl-BE" baseline="0" dirty="0" err="1"/>
              <a:t>frailty</a:t>
            </a:r>
            <a:r>
              <a:rPr lang="nl-BE" baseline="0" dirty="0"/>
              <a:t>, dementia</a:t>
            </a:r>
          </a:p>
          <a:p>
            <a:r>
              <a:rPr lang="nl-BE" baseline="0" dirty="0"/>
              <a:t>Home, </a:t>
            </a:r>
            <a:r>
              <a:rPr lang="nl-BE" baseline="0" dirty="0" err="1"/>
              <a:t>nursing</a:t>
            </a:r>
            <a:r>
              <a:rPr lang="nl-BE" baseline="0" dirty="0"/>
              <a:t> homes, </a:t>
            </a:r>
            <a:r>
              <a:rPr lang="nl-BE" baseline="0" dirty="0" err="1"/>
              <a:t>hospital</a:t>
            </a:r>
            <a:endParaRPr lang="en-GB" dirty="0"/>
          </a:p>
        </p:txBody>
      </p:sp>
      <p:sp>
        <p:nvSpPr>
          <p:cNvPr id="4" name="Slide Number Placeholder 3"/>
          <p:cNvSpPr>
            <a:spLocks noGrp="1"/>
          </p:cNvSpPr>
          <p:nvPr>
            <p:ph type="sldNum" sz="quarter" idx="10"/>
          </p:nvPr>
        </p:nvSpPr>
        <p:spPr/>
        <p:txBody>
          <a:bodyPr/>
          <a:lstStyle/>
          <a:p>
            <a:fld id="{F271D568-2FA0-4AE1-A01C-FB967685A94C}" type="slidenum">
              <a:rPr lang="en-GB" smtClean="0"/>
              <a:t>97</a:t>
            </a:fld>
            <a:endParaRPr lang="en-GB"/>
          </a:p>
        </p:txBody>
      </p:sp>
    </p:spTree>
    <p:extLst>
      <p:ext uri="{BB962C8B-B14F-4D97-AF65-F5344CB8AC3E}">
        <p14:creationId xmlns:p14="http://schemas.microsoft.com/office/powerpoint/2010/main" val="20387518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jdelijke aanduiding voor dia-afbeelding 1"/>
          <p:cNvSpPr>
            <a:spLocks noGrp="1" noRot="1" noChangeAspect="1"/>
          </p:cNvSpPr>
          <p:nvPr>
            <p:ph type="sldImg"/>
          </p:nvPr>
        </p:nvSpPr>
        <p:spPr>
          <a:ln/>
        </p:spPr>
      </p:sp>
      <p:sp>
        <p:nvSpPr>
          <p:cNvPr id="32770" name="Tijdelijke aanduiding voor notities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nl-NL"/>
          </a:p>
        </p:txBody>
      </p:sp>
      <p:sp>
        <p:nvSpPr>
          <p:cNvPr id="4" name="Tijdelijke aanduiding voor dianummer 3"/>
          <p:cNvSpPr>
            <a:spLocks noGrp="1"/>
          </p:cNvSpPr>
          <p:nvPr>
            <p:ph type="sldNum" sz="quarter" idx="5"/>
          </p:nvPr>
        </p:nvSpPr>
        <p:spPr/>
        <p:txBody>
          <a:bodyPr/>
          <a:lstStyle/>
          <a:p>
            <a:pPr>
              <a:defRPr/>
            </a:pPr>
            <a:fld id="{500737C1-916C-074F-9C9A-144257DB8D7D}" type="slidenum">
              <a:rPr lang="nl-NL" smtClean="0"/>
              <a:pPr>
                <a:defRPr/>
              </a:pPr>
              <a:t>99</a:t>
            </a:fld>
            <a:endParaRPr lang="nl-NL"/>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FD178D2-BA60-F841-B6DA-01BCCE9C96C8}" type="slidenum">
              <a:rPr lang="en-US" smtClean="0"/>
              <a:t>102</a:t>
            </a:fld>
            <a:endParaRPr lang="en-US"/>
          </a:p>
        </p:txBody>
      </p:sp>
    </p:spTree>
    <p:extLst>
      <p:ext uri="{BB962C8B-B14F-4D97-AF65-F5344CB8AC3E}">
        <p14:creationId xmlns:p14="http://schemas.microsoft.com/office/powerpoint/2010/main" val="20816064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r>
              <a:rPr lang="en-US" sz="900" baseline="0" dirty="0">
                <a:latin typeface="Calibri" charset="0"/>
              </a:rPr>
              <a:t>.</a:t>
            </a:r>
            <a:endParaRPr lang="en-US" sz="900" dirty="0">
              <a:latin typeface="Calibri" charset="0"/>
            </a:endParaRPr>
          </a:p>
        </p:txBody>
      </p:sp>
    </p:spTree>
    <p:extLst>
      <p:ext uri="{BB962C8B-B14F-4D97-AF65-F5344CB8AC3E}">
        <p14:creationId xmlns:p14="http://schemas.microsoft.com/office/powerpoint/2010/main" val="5831567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 see that the variation</a:t>
            </a:r>
            <a:r>
              <a:rPr lang="en-US" baseline="0" dirty="0"/>
              <a:t> in this group – so when there is more standardization in terms of the predictability of the disease course and the possibility of making choices regarding where one receives care in the final hours – is even larger than for the group with the PC diseases only.</a:t>
            </a:r>
          </a:p>
          <a:p>
            <a:endParaRPr lang="en-US" baseline="0" dirty="0"/>
          </a:p>
          <a:p>
            <a:r>
              <a:rPr lang="en-US" dirty="0"/>
              <a:t>- Home (read some of the differences)</a:t>
            </a:r>
          </a:p>
          <a:p>
            <a:pPr marL="171450" indent="-171450">
              <a:buFontTx/>
              <a:buChar char="-"/>
            </a:pPr>
            <a:r>
              <a:rPr lang="en-US" dirty="0"/>
              <a:t>Hospital:</a:t>
            </a:r>
            <a:r>
              <a:rPr lang="en-US" baseline="0" dirty="0"/>
              <a:t> 25% in NL and NZ, 34% in US, but substantial in </a:t>
            </a:r>
            <a:r>
              <a:rPr lang="en-US" baseline="0" dirty="0" err="1"/>
              <a:t>eg</a:t>
            </a:r>
            <a:r>
              <a:rPr lang="en-US" baseline="0" dirty="0"/>
              <a:t> FR </a:t>
            </a:r>
          </a:p>
          <a:p>
            <a:pPr marL="171450" indent="-171450">
              <a:buFontTx/>
              <a:buChar char="-"/>
            </a:pPr>
            <a:r>
              <a:rPr lang="en-US" baseline="0" dirty="0"/>
              <a:t>also relatively many cancer in hospices (EN, Wales, NZ) </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108</a:t>
            </a:fld>
            <a:endParaRPr lang="en-US"/>
          </a:p>
        </p:txBody>
      </p:sp>
    </p:spTree>
    <p:extLst>
      <p:ext uri="{BB962C8B-B14F-4D97-AF65-F5344CB8AC3E}">
        <p14:creationId xmlns:p14="http://schemas.microsoft.com/office/powerpoint/2010/main" val="11102123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this is further evidenced by looking at variation in the use of chemotherapy in final</a:t>
            </a:r>
            <a:r>
              <a:rPr lang="en-US" baseline="0" dirty="0"/>
              <a:t> months </a:t>
            </a:r>
            <a:r>
              <a:rPr lang="en-US" baseline="0" dirty="0">
                <a:sym typeface="Wingdings"/>
              </a:rPr>
              <a:t> also an indicator of aggressiveness of care in Earle (says that it should be below 9%) So, too high in BE, USA, NL.</a:t>
            </a:r>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109</a:t>
            </a:fld>
            <a:endParaRPr lang="en-US"/>
          </a:p>
        </p:txBody>
      </p:sp>
    </p:spTree>
    <p:extLst>
      <p:ext uri="{BB962C8B-B14F-4D97-AF65-F5344CB8AC3E}">
        <p14:creationId xmlns:p14="http://schemas.microsoft.com/office/powerpoint/2010/main" val="5579794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 in BE we can compare different health care regions</a:t>
            </a:r>
          </a:p>
          <a:p>
            <a:endParaRPr lang="en-US" dirty="0"/>
          </a:p>
          <a:p>
            <a:r>
              <a:rPr lang="en-US" dirty="0"/>
              <a:t>SELS </a:t>
            </a:r>
            <a:r>
              <a:rPr lang="en-US" dirty="0" err="1"/>
              <a:t>en</a:t>
            </a:r>
            <a:r>
              <a:rPr lang="en-US" dirty="0"/>
              <a:t> catchment areas for</a:t>
            </a:r>
            <a:r>
              <a:rPr lang="en-US" baseline="0" dirty="0"/>
              <a:t> hospitals </a:t>
            </a:r>
            <a:r>
              <a:rPr lang="en-US" baseline="0" dirty="0">
                <a:sym typeface="Wingdings"/>
              </a:rPr>
              <a:t> good level to compare for EOLC for those reasons</a:t>
            </a:r>
          </a:p>
          <a:p>
            <a:endParaRPr lang="en-US" baseline="0" dirty="0">
              <a:sym typeface="Wingdings"/>
            </a:endParaRPr>
          </a:p>
          <a:p>
            <a:r>
              <a:rPr lang="en-US" baseline="0" dirty="0">
                <a:sym typeface="Wingdings"/>
              </a:rPr>
              <a:t>Based on residency</a:t>
            </a:r>
          </a:p>
          <a:p>
            <a:endParaRPr lang="en-US" baseline="0" dirty="0">
              <a:sym typeface="Wingdings"/>
            </a:endParaRPr>
          </a:p>
          <a:p>
            <a:r>
              <a:rPr lang="en-US" baseline="0" dirty="0">
                <a:sym typeface="Wingdings"/>
              </a:rPr>
              <a:t>Of course a comparison has to be fair and correct so we have to risk adjust.</a:t>
            </a:r>
          </a:p>
          <a:p>
            <a:endParaRPr lang="en-US" dirty="0"/>
          </a:p>
        </p:txBody>
      </p:sp>
      <p:sp>
        <p:nvSpPr>
          <p:cNvPr id="4" name="Slide Number Placeholder 3"/>
          <p:cNvSpPr>
            <a:spLocks noGrp="1"/>
          </p:cNvSpPr>
          <p:nvPr>
            <p:ph type="sldNum" sz="quarter" idx="10"/>
          </p:nvPr>
        </p:nvSpPr>
        <p:spPr/>
        <p:txBody>
          <a:bodyPr/>
          <a:lstStyle/>
          <a:p>
            <a:fld id="{9C5515B5-EE94-8044-A0C4-B0E3FB41148C}" type="slidenum">
              <a:rPr lang="en-US" smtClean="0"/>
              <a:pPr/>
              <a:t>111</a:t>
            </a:fld>
            <a:endParaRPr lang="en-US"/>
          </a:p>
        </p:txBody>
      </p:sp>
    </p:spTree>
    <p:extLst>
      <p:ext uri="{BB962C8B-B14F-4D97-AF65-F5344CB8AC3E}">
        <p14:creationId xmlns:p14="http://schemas.microsoft.com/office/powerpoint/2010/main" val="434501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Quebec province legalized PAS and</a:t>
            </a:r>
            <a:r>
              <a:rPr lang="en-US" baseline="0" dirty="0"/>
              <a:t> euthanasia in 2014</a:t>
            </a:r>
          </a:p>
          <a:p>
            <a:r>
              <a:rPr lang="en-US" baseline="0" dirty="0"/>
              <a:t>Canada as a whole:  Supreme Court of Canada decision Carter v Canada (AG), released February 6, 2015, physician-assisted suicide is legal in Canada pending a twelve-month period of suspension </a:t>
            </a:r>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11</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a:t>
            </a:r>
            <a:r>
              <a:rPr lang="en-US" baseline="0" dirty="0"/>
              <a:t> at the same time illustrate possibilities</a:t>
            </a:r>
          </a:p>
          <a:p>
            <a:endParaRPr lang="en-US" dirty="0"/>
          </a:p>
        </p:txBody>
      </p:sp>
      <p:sp>
        <p:nvSpPr>
          <p:cNvPr id="4" name="Slide Number Placeholder 3"/>
          <p:cNvSpPr>
            <a:spLocks noGrp="1"/>
          </p:cNvSpPr>
          <p:nvPr>
            <p:ph type="sldNum" sz="quarter" idx="10"/>
          </p:nvPr>
        </p:nvSpPr>
        <p:spPr/>
        <p:txBody>
          <a:bodyPr/>
          <a:lstStyle/>
          <a:p>
            <a:fld id="{9C5515B5-EE94-8044-A0C4-B0E3FB41148C}" type="slidenum">
              <a:rPr lang="en-US" smtClean="0"/>
              <a:pPr/>
              <a:t>112</a:t>
            </a:fld>
            <a:endParaRPr lang="en-US"/>
          </a:p>
        </p:txBody>
      </p:sp>
    </p:spTree>
    <p:extLst>
      <p:ext uri="{BB962C8B-B14F-4D97-AF65-F5344CB8AC3E}">
        <p14:creationId xmlns:p14="http://schemas.microsoft.com/office/powerpoint/2010/main" val="12390361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5515B5-EE94-8044-A0C4-B0E3FB41148C}" type="slidenum">
              <a:rPr lang="en-US" smtClean="0"/>
              <a:pPr/>
              <a:t>115</a:t>
            </a:fld>
            <a:endParaRPr lang="en-US"/>
          </a:p>
        </p:txBody>
      </p:sp>
    </p:spTree>
    <p:extLst>
      <p:ext uri="{BB962C8B-B14F-4D97-AF65-F5344CB8AC3E}">
        <p14:creationId xmlns:p14="http://schemas.microsoft.com/office/powerpoint/2010/main" val="1407509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12</a:t>
            </a:fld>
            <a:endParaRPr lang="en-US"/>
          </a:p>
        </p:txBody>
      </p:sp>
    </p:spTree>
    <p:extLst>
      <p:ext uri="{BB962C8B-B14F-4D97-AF65-F5344CB8AC3E}">
        <p14:creationId xmlns:p14="http://schemas.microsoft.com/office/powerpoint/2010/main" val="2558689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Eg</a:t>
            </a:r>
            <a:r>
              <a:rPr lang="en-US" dirty="0"/>
              <a:t> Scotland (vote in parliament</a:t>
            </a:r>
            <a:r>
              <a:rPr lang="en-US" baseline="0" dirty="0"/>
              <a:t> around a bill proposition in 2015) Australia, …</a:t>
            </a:r>
          </a:p>
          <a:p>
            <a:endParaRPr lang="en-US" baseline="0" dirty="0"/>
          </a:p>
          <a:p>
            <a:endParaRPr lang="en-US" baseline="0" dirty="0"/>
          </a:p>
          <a:p>
            <a:r>
              <a:rPr lang="en-US" baseline="0" dirty="0"/>
              <a:t>So it is clear that an increasing number of regions and countries are considering some kind of legislation about assistance in dying.</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BFD178D2-BA60-F841-B6DA-01BCCE9C96C8}" type="slidenum">
              <a:rPr lang="en-US" smtClean="0"/>
              <a:t>14</a:t>
            </a:fld>
            <a:endParaRPr lang="en-US"/>
          </a:p>
        </p:txBody>
      </p:sp>
    </p:spTree>
    <p:extLst>
      <p:ext uri="{BB962C8B-B14F-4D97-AF65-F5344CB8AC3E}">
        <p14:creationId xmlns:p14="http://schemas.microsoft.com/office/powerpoint/2010/main" val="3630238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46A1773-C751-DD41-97A2-883442A23C8F}" type="datetimeFigureOut">
              <a:rPr lang="en-US" smtClean="0"/>
              <a:t>10/18/2017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2447786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6A1773-C751-DD41-97A2-883442A23C8F}" type="datetimeFigureOut">
              <a:rPr lang="en-US" smtClean="0"/>
              <a:t>10/18/2017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2269719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6A1773-C751-DD41-97A2-883442A23C8F}" type="datetimeFigureOut">
              <a:rPr lang="en-US" smtClean="0"/>
              <a:t>10/18/2017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3956712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2879725" y="-9525"/>
            <a:ext cx="6264275" cy="1241425"/>
          </a:xfrm>
        </p:spPr>
        <p:txBody>
          <a:bodyPr/>
          <a:lstStyle/>
          <a:p>
            <a:r>
              <a:rPr lang="en-US"/>
              <a:t>Click to edit Master title style</a:t>
            </a:r>
            <a:endParaRPr lang="nl-BE"/>
          </a:p>
        </p:txBody>
      </p:sp>
      <p:sp>
        <p:nvSpPr>
          <p:cNvPr id="3" name="Text Placeholder 2"/>
          <p:cNvSpPr>
            <a:spLocks noGrp="1"/>
          </p:cNvSpPr>
          <p:nvPr>
            <p:ph type="body" sz="half" idx="1"/>
          </p:nvPr>
        </p:nvSpPr>
        <p:spPr>
          <a:xfrm>
            <a:off x="468313" y="1362075"/>
            <a:ext cx="4038600" cy="4946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Chart Placeholder 3"/>
          <p:cNvSpPr>
            <a:spLocks noGrp="1"/>
          </p:cNvSpPr>
          <p:nvPr>
            <p:ph type="chart" sz="half" idx="2"/>
          </p:nvPr>
        </p:nvSpPr>
        <p:spPr>
          <a:xfrm>
            <a:off x="4659313" y="1362075"/>
            <a:ext cx="4038600" cy="4946650"/>
          </a:xfrm>
        </p:spPr>
        <p:txBody>
          <a:bodyPr/>
          <a:lstStyle/>
          <a:p>
            <a:pPr lvl="0"/>
            <a:endParaRPr lang="nl-BE" noProof="0">
              <a:sym typeface="Verdana" pitchFamily="34" charset="0"/>
            </a:endParaRPr>
          </a:p>
        </p:txBody>
      </p:sp>
      <p:sp>
        <p:nvSpPr>
          <p:cNvPr id="5" name="Date Placeholder 4"/>
          <p:cNvSpPr>
            <a:spLocks noGrp="1"/>
          </p:cNvSpPr>
          <p:nvPr>
            <p:ph type="dt" sz="half" idx="10"/>
          </p:nvPr>
        </p:nvSpPr>
        <p:spPr>
          <a:xfrm>
            <a:off x="-6350" y="6405563"/>
            <a:ext cx="3354388" cy="338137"/>
          </a:xfrm>
          <a:prstGeom prst="rect">
            <a:avLst/>
          </a:prstGeom>
        </p:spPr>
        <p:txBody>
          <a:bodyPr/>
          <a:lstStyle>
            <a:lvl1pPr>
              <a:defRPr>
                <a:ea typeface="ヒラギノ角ゴ ProN W3"/>
                <a:cs typeface="ヒラギノ角ゴ ProN W3"/>
              </a:defRPr>
            </a:lvl1pPr>
          </a:lstStyle>
          <a:p>
            <a:pPr>
              <a:defRPr/>
            </a:pPr>
            <a:r>
              <a:rPr lang="nl-BE"/>
              <a:t>End-of-Life Care Research Group</a:t>
            </a:r>
          </a:p>
        </p:txBody>
      </p:sp>
    </p:spTree>
    <p:extLst>
      <p:ext uri="{BB962C8B-B14F-4D97-AF65-F5344CB8AC3E}">
        <p14:creationId xmlns:p14="http://schemas.microsoft.com/office/powerpoint/2010/main" val="1403771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6A1773-C751-DD41-97A2-883442A23C8F}" type="datetimeFigureOut">
              <a:rPr lang="en-US" smtClean="0"/>
              <a:t>10/18/2017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3018642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6A1773-C751-DD41-97A2-883442A23C8F}" type="datetimeFigureOut">
              <a:rPr lang="en-US" smtClean="0"/>
              <a:t>10/18/2017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3132090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46A1773-C751-DD41-97A2-883442A23C8F}" type="datetimeFigureOut">
              <a:rPr lang="en-US" smtClean="0"/>
              <a:t>10/18/2017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839334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46A1773-C751-DD41-97A2-883442A23C8F}" type="datetimeFigureOut">
              <a:rPr lang="en-US" smtClean="0"/>
              <a:t>10/18/2017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1738961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6A1773-C751-DD41-97A2-883442A23C8F}" type="datetimeFigureOut">
              <a:rPr lang="en-US" smtClean="0"/>
              <a:t>10/18/2017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945950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6A1773-C751-DD41-97A2-883442A23C8F}" type="datetimeFigureOut">
              <a:rPr lang="en-US" smtClean="0"/>
              <a:t>10/18/2017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750495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6A1773-C751-DD41-97A2-883442A23C8F}" type="datetimeFigureOut">
              <a:rPr lang="en-US" smtClean="0"/>
              <a:t>10/18/2017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3366269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6A1773-C751-DD41-97A2-883442A23C8F}" type="datetimeFigureOut">
              <a:rPr lang="en-US" smtClean="0"/>
              <a:t>10/18/2017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149517-48B8-E044-9D1C-CEE57D9170A7}" type="slidenum">
              <a:rPr lang="en-US" smtClean="0"/>
              <a:t>‹nr.›</a:t>
            </a:fld>
            <a:endParaRPr lang="en-US"/>
          </a:p>
        </p:txBody>
      </p:sp>
    </p:spTree>
    <p:extLst>
      <p:ext uri="{BB962C8B-B14F-4D97-AF65-F5344CB8AC3E}">
        <p14:creationId xmlns:p14="http://schemas.microsoft.com/office/powerpoint/2010/main" val="2679339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6A1773-C751-DD41-97A2-883442A23C8F}" type="datetimeFigureOut">
              <a:rPr lang="en-US" smtClean="0"/>
              <a:t>10/18/2017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49517-48B8-E044-9D1C-CEE57D9170A7}" type="slidenum">
              <a:rPr lang="en-US" smtClean="0"/>
              <a:t>‹nr.›</a:t>
            </a:fld>
            <a:endParaRPr lang="en-US"/>
          </a:p>
        </p:txBody>
      </p:sp>
    </p:spTree>
    <p:extLst>
      <p:ext uri="{BB962C8B-B14F-4D97-AF65-F5344CB8AC3E}">
        <p14:creationId xmlns:p14="http://schemas.microsoft.com/office/powerpoint/2010/main" val="3803613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chart" Target="../charts/chart19.xml"/><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67.xml"/><Relationship Id="rId16"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image" Target="../media/image71.jpe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 Id="rId14" Type="http://schemas.openxmlformats.org/officeDocument/2006/relationships/image" Target="../media/image70.png"/></Relationships>
</file>

<file path=ppt/slides/_rels/slide10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0.png"/><Relationship Id="rId7" Type="http://schemas.openxmlformats.org/officeDocument/2006/relationships/image" Target="../media/image72.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65.jpeg"/><Relationship Id="rId10" Type="http://schemas.openxmlformats.org/officeDocument/2006/relationships/chart" Target="../charts/chart20.xml"/><Relationship Id="rId4" Type="http://schemas.openxmlformats.org/officeDocument/2006/relationships/image" Target="../media/image62.png"/><Relationship Id="rId9" Type="http://schemas.openxmlformats.org/officeDocument/2006/relationships/image" Target="../media/image7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6.tif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7.tif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8.tif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11.png"/><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chart" Target="../charts/chart2.xml"/><Relationship Id="rId5" Type="http://schemas.openxmlformats.org/officeDocument/2006/relationships/image" Target="../media/image11.png"/><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notesSlide" Target="../notesSlides/notesSlide22.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2.xml"/><Relationship Id="rId16" Type="http://schemas.openxmlformats.org/officeDocument/2006/relationships/chart" Target="../charts/chart3.xml"/><Relationship Id="rId1" Type="http://schemas.openxmlformats.org/officeDocument/2006/relationships/tags" Target="../tags/tag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chart" Target="../charts/char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chart" Target="../charts/char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752354" y="669912"/>
            <a:ext cx="7924921" cy="3964001"/>
          </a:xfrm>
        </p:spPr>
        <p:txBody>
          <a:bodyPr>
            <a:normAutofit fontScale="90000"/>
          </a:bodyPr>
          <a:lstStyle/>
          <a:p>
            <a:r>
              <a:rPr lang="en-US" dirty="0">
                <a:latin typeface="Verdana" charset="0"/>
                <a:ea typeface="ヒラギノ角ゴ ProN W3" charset="0"/>
                <a:cs typeface="ヒラギノ角ゴ ProN W3" charset="0"/>
              </a:rPr>
              <a:t>End-of-Life Issues: </a:t>
            </a:r>
            <a:br>
              <a:rPr lang="en-US" dirty="0">
                <a:latin typeface="Verdana" charset="0"/>
                <a:ea typeface="ヒラギノ角ゴ ProN W3" charset="0"/>
                <a:cs typeface="ヒラギノ角ゴ ProN W3" charset="0"/>
              </a:rPr>
            </a:br>
            <a:br>
              <a:rPr lang="en-US" sz="1200" dirty="0">
                <a:latin typeface="Verdana" charset="0"/>
                <a:ea typeface="ヒラギノ角ゴ ProN W3" charset="0"/>
                <a:cs typeface="ヒラギノ角ゴ ProN W3" charset="0"/>
              </a:rPr>
            </a:br>
            <a:r>
              <a:rPr lang="en-US" dirty="0">
                <a:latin typeface="Verdana" charset="0"/>
                <a:ea typeface="ヒラギノ角ゴ ProN W3" charset="0"/>
                <a:cs typeface="ヒラギノ角ゴ ProN W3" charset="0"/>
              </a:rPr>
              <a:t>a brief overview of legislation, attitudes and practices</a:t>
            </a:r>
            <a:br>
              <a:rPr lang="en-US" dirty="0">
                <a:latin typeface="Verdana" charset="0"/>
                <a:ea typeface="ヒラギノ角ゴ ProN W3" charset="0"/>
                <a:cs typeface="ヒラギノ角ゴ ProN W3" charset="0"/>
              </a:rPr>
            </a:br>
            <a:r>
              <a:rPr lang="en-US" dirty="0">
                <a:latin typeface="Verdana" charset="0"/>
                <a:ea typeface="ヒラギノ角ゴ ProN W3" charset="0"/>
                <a:cs typeface="ヒラギノ角ゴ ProN W3" charset="0"/>
              </a:rPr>
              <a:t> </a:t>
            </a:r>
            <a:br>
              <a:rPr lang="en-US" dirty="0">
                <a:latin typeface="Verdana" charset="0"/>
                <a:ea typeface="ヒラギノ角ゴ ProN W3" charset="0"/>
                <a:cs typeface="ヒラギノ角ゴ ProN W3" charset="0"/>
              </a:rPr>
            </a:br>
            <a:br>
              <a:rPr lang="en-US" sz="4400" dirty="0">
                <a:latin typeface="Verdana" charset="0"/>
                <a:ea typeface="ヒラギノ角ゴ ProN W3" charset="0"/>
                <a:cs typeface="ヒラギノ角ゴ ProN W3" charset="0"/>
              </a:rPr>
            </a:br>
            <a:endParaRPr lang="nl-BE" sz="4400" dirty="0">
              <a:latin typeface="Verdana" charset="0"/>
              <a:ea typeface="ヒラギノ角ゴ ProN W3" charset="0"/>
              <a:cs typeface="ヒラギノ角ゴ ProN W3" charset="0"/>
            </a:endParaRPr>
          </a:p>
        </p:txBody>
      </p:sp>
      <p:sp>
        <p:nvSpPr>
          <p:cNvPr id="14339" name="Tijdelijke aanduiding voor inhoud 2"/>
          <p:cNvSpPr>
            <a:spLocks noGrp="1"/>
          </p:cNvSpPr>
          <p:nvPr>
            <p:ph idx="1"/>
          </p:nvPr>
        </p:nvSpPr>
        <p:spPr>
          <a:xfrm>
            <a:off x="0" y="4713288"/>
            <a:ext cx="9143999" cy="1595437"/>
          </a:xfrm>
        </p:spPr>
        <p:txBody>
          <a:bodyPr/>
          <a:lstStyle/>
          <a:p>
            <a:pPr indent="0" eaLnBrk="1" hangingPunct="1">
              <a:buNone/>
            </a:pPr>
            <a:r>
              <a:rPr lang="en-GB" b="1" dirty="0">
                <a:latin typeface="Verdana" charset="0"/>
                <a:ea typeface="ヒラギノ角ゴ ProN W3" charset="0"/>
                <a:cs typeface="ヒラギノ角ゴ ProN W3" charset="0"/>
              </a:rPr>
              <a:t>Joachim Cohen		Aline De </a:t>
            </a:r>
            <a:r>
              <a:rPr lang="en-GB" b="1" dirty="0" err="1">
                <a:latin typeface="Verdana" charset="0"/>
                <a:ea typeface="ヒラギノ角ゴ ProN W3" charset="0"/>
                <a:cs typeface="ヒラギノ角ゴ ProN W3" charset="0"/>
              </a:rPr>
              <a:t>Vleminck</a:t>
            </a:r>
            <a:r>
              <a:rPr lang="en-US" dirty="0">
                <a:latin typeface="Verdana" charset="0"/>
                <a:ea typeface="ヒラギノ角ゴ ProN W3" charset="0"/>
                <a:cs typeface="ヒラギノ角ゴ ProN W3" charset="0"/>
              </a:rPr>
              <a:t> </a:t>
            </a:r>
          </a:p>
        </p:txBody>
      </p:sp>
      <p:sp>
        <p:nvSpPr>
          <p:cNvPr id="14340" name="Rectangle 14"/>
          <p:cNvSpPr>
            <a:spLocks/>
          </p:cNvSpPr>
          <p:nvPr/>
        </p:nvSpPr>
        <p:spPr bwMode="auto">
          <a:xfrm>
            <a:off x="5492750" y="6248400"/>
            <a:ext cx="2921000" cy="13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40639" bIns="0"/>
          <a:lstStyle/>
          <a:p>
            <a:pPr marL="39688" algn="r"/>
            <a:endParaRPr lang="en-US" sz="1000">
              <a:solidFill>
                <a:schemeClr val="tx1"/>
              </a:solidFill>
              <a:cs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4264" y="5377373"/>
            <a:ext cx="4191009" cy="1435611"/>
          </a:xfrm>
          <a:prstGeom prst="rect">
            <a:avLst/>
          </a:prstGeom>
        </p:spPr>
      </p:pic>
      <p:sp>
        <p:nvSpPr>
          <p:cNvPr id="2" name="Rectangle 1"/>
          <p:cNvSpPr/>
          <p:nvPr/>
        </p:nvSpPr>
        <p:spPr>
          <a:xfrm>
            <a:off x="2285999" y="3105835"/>
            <a:ext cx="5480613" cy="369332"/>
          </a:xfrm>
          <a:prstGeom prst="rect">
            <a:avLst/>
          </a:prstGeom>
        </p:spPr>
        <p:txBody>
          <a:bodyPr wrap="square">
            <a:spAutoFit/>
          </a:bodyPr>
          <a:lstStyle/>
          <a:p>
            <a:r>
              <a:rPr lang="en-US" dirty="0">
                <a:latin typeface="Verdana" charset="0"/>
                <a:ea typeface="ヒラギノ角ゴ ProN W3" charset="0"/>
                <a:cs typeface="ヒラギノ角ゴ ProN W3" charset="0"/>
              </a:rPr>
              <a:t>(with a focus on the </a:t>
            </a:r>
            <a:r>
              <a:rPr lang="en-US" dirty="0" err="1">
                <a:latin typeface="Verdana" charset="0"/>
                <a:ea typeface="ヒラギノ角ゴ ProN W3" charset="0"/>
                <a:cs typeface="ヒラギノ角ゴ ProN W3" charset="0"/>
              </a:rPr>
              <a:t>BeNeLux</a:t>
            </a:r>
            <a:r>
              <a:rPr lang="en-US" dirty="0">
                <a:latin typeface="Verdana" charset="0"/>
                <a:ea typeface="ヒラギノ角ゴ ProN W3" charset="0"/>
                <a:cs typeface="ヒラギノ角ゴ ProN W3" charset="0"/>
              </a:rPr>
              <a:t> countries)</a:t>
            </a:r>
            <a:endParaRPr lang="en-US" dirty="0"/>
          </a:p>
        </p:txBody>
      </p:sp>
    </p:spTree>
    <p:extLst>
      <p:ext uri="{BB962C8B-B14F-4D97-AF65-F5344CB8AC3E}">
        <p14:creationId xmlns:p14="http://schemas.microsoft.com/office/powerpoint/2010/main" val="24707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duotone>
              <a:prstClr val="black"/>
              <a:schemeClr val="accent1">
                <a:tint val="45000"/>
                <a:satMod val="400000"/>
              </a:schemeClr>
            </a:duotone>
          </a:blip>
          <a:srcRect t="9870" b="9870"/>
          <a:stretch>
            <a:fillRect/>
          </a:stretch>
        </p:blipFill>
        <p:spPr/>
      </p:pic>
      <p:sp>
        <p:nvSpPr>
          <p:cNvPr id="2" name="Title 1"/>
          <p:cNvSpPr>
            <a:spLocks noGrp="1"/>
          </p:cNvSpPr>
          <p:nvPr>
            <p:ph type="title"/>
          </p:nvPr>
        </p:nvSpPr>
        <p:spPr>
          <a:xfrm>
            <a:off x="1412875" y="-747464"/>
            <a:ext cx="7264400" cy="2890838"/>
          </a:xfrm>
        </p:spPr>
        <p:txBody>
          <a:bodyPr/>
          <a:lstStyle/>
          <a:p>
            <a:r>
              <a:rPr lang="en-US" sz="4400" dirty="0"/>
              <a:t>…in 7 states of the USA </a:t>
            </a:r>
          </a:p>
        </p:txBody>
      </p:sp>
      <p:sp>
        <p:nvSpPr>
          <p:cNvPr id="5" name="Text Box 11"/>
          <p:cNvSpPr txBox="1">
            <a:spLocks noChangeArrowheads="1"/>
          </p:cNvSpPr>
          <p:nvPr/>
        </p:nvSpPr>
        <p:spPr bwMode="auto">
          <a:xfrm>
            <a:off x="1869820" y="1520841"/>
            <a:ext cx="259238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1800" b="1" dirty="0">
                <a:solidFill>
                  <a:schemeClr val="bg1"/>
                </a:solidFill>
                <a:ea typeface="ＭＳ Ｐゴシック" charset="0"/>
                <a:cs typeface="ＭＳ Ｐゴシック" charset="0"/>
              </a:rPr>
              <a:t>Washington: 2009</a:t>
            </a:r>
            <a:endParaRPr lang="en-US" sz="1800" b="1" dirty="0">
              <a:solidFill>
                <a:schemeClr val="bg1"/>
              </a:solidFill>
              <a:ea typeface="ＭＳ Ｐゴシック" charset="0"/>
              <a:cs typeface="ＭＳ Ｐゴシック" charset="0"/>
            </a:endParaRPr>
          </a:p>
        </p:txBody>
      </p:sp>
      <p:sp>
        <p:nvSpPr>
          <p:cNvPr id="6" name="Text Box 12"/>
          <p:cNvSpPr txBox="1">
            <a:spLocks noChangeArrowheads="1"/>
          </p:cNvSpPr>
          <p:nvPr/>
        </p:nvSpPr>
        <p:spPr bwMode="auto">
          <a:xfrm>
            <a:off x="1457479" y="2601281"/>
            <a:ext cx="180022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Oregon: 1997</a:t>
            </a:r>
            <a:endParaRPr lang="en-US" sz="2000" b="1" dirty="0">
              <a:solidFill>
                <a:srgbClr val="FFFFFF"/>
              </a:solidFill>
              <a:ea typeface="ＭＳ Ｐゴシック" charset="0"/>
              <a:cs typeface="ＭＳ Ｐゴシック" charset="0"/>
            </a:endParaRPr>
          </a:p>
        </p:txBody>
      </p:sp>
      <p:sp>
        <p:nvSpPr>
          <p:cNvPr id="7" name="Text Box 13"/>
          <p:cNvSpPr txBox="1">
            <a:spLocks noChangeArrowheads="1"/>
          </p:cNvSpPr>
          <p:nvPr/>
        </p:nvSpPr>
        <p:spPr bwMode="auto">
          <a:xfrm>
            <a:off x="5820627" y="1689859"/>
            <a:ext cx="24479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Vermont: 2013</a:t>
            </a:r>
            <a:endParaRPr lang="en-US" sz="2000" b="1" dirty="0">
              <a:solidFill>
                <a:srgbClr val="FFFFFF"/>
              </a:solidFill>
              <a:ea typeface="ＭＳ Ｐゴシック" charset="0"/>
              <a:cs typeface="ＭＳ Ｐゴシック" charset="0"/>
            </a:endParaRPr>
          </a:p>
        </p:txBody>
      </p:sp>
      <p:sp>
        <p:nvSpPr>
          <p:cNvPr id="8" name="Line 14"/>
          <p:cNvSpPr>
            <a:spLocks noChangeShapeType="1"/>
          </p:cNvSpPr>
          <p:nvPr/>
        </p:nvSpPr>
        <p:spPr bwMode="auto">
          <a:xfrm flipH="1" flipV="1">
            <a:off x="1195029" y="2143374"/>
            <a:ext cx="674791" cy="624690"/>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9" name="Line 16"/>
          <p:cNvSpPr>
            <a:spLocks noChangeShapeType="1"/>
          </p:cNvSpPr>
          <p:nvPr/>
        </p:nvSpPr>
        <p:spPr bwMode="auto">
          <a:xfrm flipH="1">
            <a:off x="1412874" y="1726019"/>
            <a:ext cx="552989" cy="0"/>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10" name="Line 17"/>
          <p:cNvSpPr>
            <a:spLocks noChangeShapeType="1"/>
          </p:cNvSpPr>
          <p:nvPr/>
        </p:nvSpPr>
        <p:spPr bwMode="auto">
          <a:xfrm>
            <a:off x="6985001" y="2089969"/>
            <a:ext cx="711199" cy="53405"/>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sz="2800">
              <a:solidFill>
                <a:srgbClr val="FFFFFF"/>
              </a:solidFill>
            </a:endParaRPr>
          </a:p>
        </p:txBody>
      </p:sp>
      <p:sp>
        <p:nvSpPr>
          <p:cNvPr id="11" name="Text Box 13"/>
          <p:cNvSpPr txBox="1">
            <a:spLocks noChangeArrowheads="1"/>
          </p:cNvSpPr>
          <p:nvPr/>
        </p:nvSpPr>
        <p:spPr bwMode="auto">
          <a:xfrm>
            <a:off x="1819020" y="3750807"/>
            <a:ext cx="285898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en-US" sz="2000" b="1" dirty="0">
                <a:solidFill>
                  <a:srgbClr val="FFFFFF"/>
                </a:solidFill>
                <a:ea typeface="ＭＳ Ｐゴシック" charset="0"/>
                <a:cs typeface="ＭＳ Ｐゴシック" charset="0"/>
              </a:rPr>
              <a:t>California: 2015</a:t>
            </a:r>
          </a:p>
        </p:txBody>
      </p:sp>
      <p:sp>
        <p:nvSpPr>
          <p:cNvPr id="12" name="Line 17"/>
          <p:cNvSpPr>
            <a:spLocks noChangeShapeType="1"/>
          </p:cNvSpPr>
          <p:nvPr/>
        </p:nvSpPr>
        <p:spPr bwMode="auto">
          <a:xfrm flipH="1" flipV="1">
            <a:off x="1102264" y="3868184"/>
            <a:ext cx="863600" cy="71438"/>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sz="2800">
              <a:solidFill>
                <a:srgbClr val="FFFFFF"/>
              </a:solidFill>
            </a:endParaRPr>
          </a:p>
        </p:txBody>
      </p:sp>
      <p:sp>
        <p:nvSpPr>
          <p:cNvPr id="13" name="Text Box 12"/>
          <p:cNvSpPr txBox="1">
            <a:spLocks noChangeArrowheads="1"/>
          </p:cNvSpPr>
          <p:nvPr/>
        </p:nvSpPr>
        <p:spPr bwMode="auto">
          <a:xfrm>
            <a:off x="3063265" y="2614741"/>
            <a:ext cx="218779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Montana: 2009</a:t>
            </a:r>
            <a:endParaRPr lang="en-US" sz="2000" b="1" dirty="0">
              <a:solidFill>
                <a:srgbClr val="FFFFFF"/>
              </a:solidFill>
              <a:ea typeface="ＭＳ Ｐゴシック" charset="0"/>
              <a:cs typeface="ＭＳ Ｐゴシック" charset="0"/>
            </a:endParaRPr>
          </a:p>
        </p:txBody>
      </p:sp>
      <p:sp>
        <p:nvSpPr>
          <p:cNvPr id="14" name="Line 14"/>
          <p:cNvSpPr>
            <a:spLocks noChangeShapeType="1"/>
          </p:cNvSpPr>
          <p:nvPr/>
        </p:nvSpPr>
        <p:spPr bwMode="auto">
          <a:xfrm flipH="1" flipV="1">
            <a:off x="2930863" y="1990444"/>
            <a:ext cx="802801" cy="687037"/>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15" name="Text Box 12"/>
          <p:cNvSpPr txBox="1">
            <a:spLocks noChangeArrowheads="1"/>
          </p:cNvSpPr>
          <p:nvPr/>
        </p:nvSpPr>
        <p:spPr bwMode="auto">
          <a:xfrm>
            <a:off x="4014962" y="4247502"/>
            <a:ext cx="218779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Colorado : 2016</a:t>
            </a:r>
            <a:endParaRPr lang="en-US" sz="2000" b="1" dirty="0">
              <a:solidFill>
                <a:srgbClr val="FFFFFF"/>
              </a:solidFill>
              <a:ea typeface="ＭＳ Ｐゴシック" charset="0"/>
              <a:cs typeface="ＭＳ Ｐゴシック" charset="0"/>
            </a:endParaRPr>
          </a:p>
        </p:txBody>
      </p:sp>
      <p:sp>
        <p:nvSpPr>
          <p:cNvPr id="16" name="Line 14"/>
          <p:cNvSpPr>
            <a:spLocks noChangeShapeType="1"/>
          </p:cNvSpPr>
          <p:nvPr/>
        </p:nvSpPr>
        <p:spPr bwMode="auto">
          <a:xfrm flipH="1" flipV="1">
            <a:off x="3613561" y="3674239"/>
            <a:ext cx="802801" cy="687037"/>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17" name="Text Box 12"/>
          <p:cNvSpPr txBox="1">
            <a:spLocks noChangeArrowheads="1"/>
          </p:cNvSpPr>
          <p:nvPr/>
        </p:nvSpPr>
        <p:spPr bwMode="auto">
          <a:xfrm>
            <a:off x="6667494" y="4110533"/>
            <a:ext cx="218779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en-US" sz="2000" b="1" dirty="0">
                <a:solidFill>
                  <a:srgbClr val="FFFFFF"/>
                </a:solidFill>
                <a:ea typeface="ＭＳ Ｐゴシック" charset="0"/>
                <a:cs typeface="ＭＳ Ｐゴシック" charset="0"/>
              </a:rPr>
              <a:t>DC : 2017 (??)</a:t>
            </a:r>
          </a:p>
        </p:txBody>
      </p:sp>
      <p:sp>
        <p:nvSpPr>
          <p:cNvPr id="18" name="Line 14"/>
          <p:cNvSpPr>
            <a:spLocks noChangeShapeType="1"/>
          </p:cNvSpPr>
          <p:nvPr/>
        </p:nvSpPr>
        <p:spPr bwMode="auto">
          <a:xfrm flipV="1">
            <a:off x="7373073" y="3388401"/>
            <a:ext cx="92597" cy="724811"/>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Tree>
    <p:extLst>
      <p:ext uri="{BB962C8B-B14F-4D97-AF65-F5344CB8AC3E}">
        <p14:creationId xmlns:p14="http://schemas.microsoft.com/office/powerpoint/2010/main" val="36038405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rgbClr val="FF6600"/>
          </a:solidFill>
        </p:spPr>
        <p:txBody>
          <a:bodyPr/>
          <a:lstStyle/>
          <a:p>
            <a:pPr algn="l"/>
            <a:r>
              <a:rPr lang="nl-NL" b="1" spc="-35" dirty="0">
                <a:solidFill>
                  <a:srgbClr val="FFFFFF"/>
                </a:solidFill>
                <a:latin typeface="Helvetica"/>
                <a:cs typeface="Helvetica"/>
              </a:rPr>
              <a:t>A</a:t>
            </a:r>
            <a:r>
              <a:rPr lang="nl-NL" b="1" spc="-25" dirty="0">
                <a:solidFill>
                  <a:srgbClr val="FFFFFF"/>
                </a:solidFill>
                <a:latin typeface="Helvetica"/>
                <a:cs typeface="Helvetica"/>
              </a:rPr>
              <a:t>CP in</a:t>
            </a:r>
            <a:r>
              <a:rPr lang="nl-NL" b="1" spc="-5" dirty="0">
                <a:solidFill>
                  <a:srgbClr val="FFFFFF"/>
                </a:solidFill>
                <a:latin typeface="Helvetica"/>
                <a:cs typeface="Helvetica"/>
              </a:rPr>
              <a:t> </a:t>
            </a:r>
            <a:r>
              <a:rPr lang="nl-NL" b="1" dirty="0" err="1">
                <a:solidFill>
                  <a:srgbClr val="FFFFFF"/>
                </a:solidFill>
                <a:latin typeface="Helvetica"/>
                <a:cs typeface="Helvetica"/>
              </a:rPr>
              <a:t>nursing</a:t>
            </a:r>
            <a:r>
              <a:rPr lang="nl-NL" b="1" dirty="0">
                <a:solidFill>
                  <a:srgbClr val="FFFFFF"/>
                </a:solidFill>
                <a:latin typeface="Helvetica"/>
                <a:cs typeface="Helvetica"/>
              </a:rPr>
              <a:t> homes</a:t>
            </a:r>
            <a:endParaRPr lang="nl-NL" b="1" dirty="0">
              <a:solidFill>
                <a:srgbClr val="FFFFFF"/>
              </a:solidFill>
            </a:endParaRPr>
          </a:p>
        </p:txBody>
      </p:sp>
      <p:sp>
        <p:nvSpPr>
          <p:cNvPr id="4" name="Tijdelijke aanduiding voor inhoud 2"/>
          <p:cNvSpPr>
            <a:spLocks noGrp="1"/>
          </p:cNvSpPr>
          <p:nvPr>
            <p:ph idx="1"/>
          </p:nvPr>
        </p:nvSpPr>
        <p:spPr/>
        <p:txBody>
          <a:bodyPr/>
          <a:lstStyle/>
          <a:p>
            <a:pPr>
              <a:lnSpc>
                <a:spcPct val="120000"/>
              </a:lnSpc>
              <a:buFont typeface="Wingdings" charset="2"/>
              <a:buChar char="§"/>
            </a:pPr>
            <a:r>
              <a:rPr lang="nl-NL" sz="2800" dirty="0" err="1">
                <a:latin typeface="Helvetica"/>
                <a:cs typeface="Helvetica"/>
              </a:rPr>
              <a:t>To</a:t>
            </a:r>
            <a:r>
              <a:rPr lang="nl-NL" sz="2800" dirty="0">
                <a:latin typeface="Helvetica"/>
                <a:cs typeface="Helvetica"/>
              </a:rPr>
              <a:t> </a:t>
            </a:r>
            <a:r>
              <a:rPr lang="nl-NL" sz="2800" dirty="0" err="1">
                <a:latin typeface="Helvetica"/>
                <a:cs typeface="Helvetica"/>
              </a:rPr>
              <a:t>develop</a:t>
            </a:r>
            <a:r>
              <a:rPr lang="nl-NL" sz="2800" dirty="0">
                <a:latin typeface="Helvetica"/>
                <a:cs typeface="Helvetica"/>
              </a:rPr>
              <a:t> </a:t>
            </a:r>
            <a:r>
              <a:rPr lang="nl-NL" sz="2800" dirty="0" err="1">
                <a:latin typeface="Helvetica"/>
                <a:cs typeface="Helvetica"/>
              </a:rPr>
              <a:t>an</a:t>
            </a:r>
            <a:r>
              <a:rPr lang="nl-NL" sz="2800" dirty="0">
                <a:latin typeface="Helvetica"/>
                <a:cs typeface="Helvetica"/>
              </a:rPr>
              <a:t> ACP </a:t>
            </a:r>
            <a:r>
              <a:rPr lang="nl-NL" sz="2800" dirty="0" err="1">
                <a:latin typeface="Helvetica"/>
                <a:cs typeface="Helvetica"/>
              </a:rPr>
              <a:t>intervention</a:t>
            </a:r>
            <a:r>
              <a:rPr lang="nl-NL" sz="2800" dirty="0">
                <a:latin typeface="Helvetica"/>
                <a:cs typeface="Helvetica"/>
              </a:rPr>
              <a:t> </a:t>
            </a:r>
            <a:r>
              <a:rPr lang="nl-NL" sz="2800" dirty="0" err="1">
                <a:latin typeface="Helvetica"/>
                <a:cs typeface="Helvetica"/>
              </a:rPr>
              <a:t>for</a:t>
            </a:r>
            <a:r>
              <a:rPr lang="nl-NL" sz="2800" dirty="0">
                <a:latin typeface="Helvetica"/>
                <a:cs typeface="Helvetica"/>
              </a:rPr>
              <a:t> the </a:t>
            </a:r>
            <a:r>
              <a:rPr lang="nl-NL" sz="2800" dirty="0" err="1">
                <a:latin typeface="Helvetica"/>
                <a:cs typeface="Helvetica"/>
              </a:rPr>
              <a:t>nursing</a:t>
            </a:r>
            <a:r>
              <a:rPr lang="nl-NL" sz="2800" dirty="0">
                <a:latin typeface="Helvetica"/>
                <a:cs typeface="Helvetica"/>
              </a:rPr>
              <a:t> home setting</a:t>
            </a:r>
          </a:p>
          <a:p>
            <a:pPr>
              <a:lnSpc>
                <a:spcPct val="120000"/>
              </a:lnSpc>
              <a:buFont typeface="Wingdings" charset="2"/>
              <a:buChar char="§"/>
            </a:pPr>
            <a:r>
              <a:rPr lang="nl-NL" sz="2800" dirty="0" err="1">
                <a:latin typeface="Helvetica"/>
                <a:cs typeface="Helvetica"/>
              </a:rPr>
              <a:t>To</a:t>
            </a:r>
            <a:r>
              <a:rPr lang="nl-NL" sz="2800" dirty="0">
                <a:latin typeface="Helvetica"/>
                <a:cs typeface="Helvetica"/>
              </a:rPr>
              <a:t> </a:t>
            </a:r>
            <a:r>
              <a:rPr lang="nl-NL" sz="2800" dirty="0" err="1">
                <a:latin typeface="Helvetica"/>
                <a:cs typeface="Helvetica"/>
              </a:rPr>
              <a:t>evaluate</a:t>
            </a:r>
            <a:r>
              <a:rPr lang="nl-NL" sz="2800" dirty="0">
                <a:latin typeface="Helvetica"/>
                <a:cs typeface="Helvetica"/>
              </a:rPr>
              <a:t> the </a:t>
            </a:r>
            <a:r>
              <a:rPr lang="nl-NL" sz="2800" dirty="0" err="1">
                <a:latin typeface="Helvetica"/>
                <a:cs typeface="Helvetica"/>
              </a:rPr>
              <a:t>effectiveness</a:t>
            </a:r>
            <a:r>
              <a:rPr lang="nl-NL" sz="2800" dirty="0">
                <a:latin typeface="Helvetica"/>
                <a:cs typeface="Helvetica"/>
              </a:rPr>
              <a:t> of </a:t>
            </a:r>
            <a:r>
              <a:rPr lang="nl-NL" sz="2800" dirty="0" err="1">
                <a:latin typeface="Helvetica"/>
                <a:cs typeface="Helvetica"/>
              </a:rPr>
              <a:t>an</a:t>
            </a:r>
            <a:r>
              <a:rPr lang="nl-NL" sz="2800" dirty="0">
                <a:latin typeface="Helvetica"/>
                <a:cs typeface="Helvetica"/>
              </a:rPr>
              <a:t> ACP </a:t>
            </a:r>
            <a:r>
              <a:rPr lang="nl-NL" sz="2800" dirty="0" err="1">
                <a:latin typeface="Helvetica"/>
                <a:cs typeface="Helvetica"/>
              </a:rPr>
              <a:t>intervention</a:t>
            </a:r>
            <a:r>
              <a:rPr lang="nl-NL" sz="2800" dirty="0">
                <a:latin typeface="Helvetica"/>
                <a:cs typeface="Helvetica"/>
              </a:rPr>
              <a:t> in the </a:t>
            </a:r>
            <a:r>
              <a:rPr lang="nl-NL" sz="2800" dirty="0" err="1">
                <a:latin typeface="Helvetica"/>
                <a:cs typeface="Helvetica"/>
              </a:rPr>
              <a:t>nursing</a:t>
            </a:r>
            <a:r>
              <a:rPr lang="nl-NL" sz="2800" dirty="0">
                <a:latin typeface="Helvetica"/>
                <a:cs typeface="Helvetica"/>
              </a:rPr>
              <a:t> home setting</a:t>
            </a:r>
          </a:p>
          <a:p>
            <a:pPr>
              <a:lnSpc>
                <a:spcPct val="120000"/>
              </a:lnSpc>
              <a:buFont typeface="Wingdings" charset="2"/>
              <a:buChar char="§"/>
            </a:pPr>
            <a:r>
              <a:rPr lang="nl-NL" sz="2800" dirty="0" err="1">
                <a:latin typeface="Helvetica"/>
                <a:cs typeface="Helvetica"/>
              </a:rPr>
              <a:t>To</a:t>
            </a:r>
            <a:r>
              <a:rPr lang="nl-NL" sz="2800" dirty="0">
                <a:latin typeface="Helvetica"/>
                <a:cs typeface="Helvetica"/>
              </a:rPr>
              <a:t> </a:t>
            </a:r>
            <a:r>
              <a:rPr lang="nl-NL" sz="2800" dirty="0" err="1">
                <a:latin typeface="Helvetica"/>
                <a:cs typeface="Helvetica"/>
              </a:rPr>
              <a:t>examine</a:t>
            </a:r>
            <a:r>
              <a:rPr lang="nl-NL" sz="2800" dirty="0">
                <a:latin typeface="Helvetica"/>
                <a:cs typeface="Helvetica"/>
              </a:rPr>
              <a:t> </a:t>
            </a:r>
            <a:r>
              <a:rPr lang="nl-NL" sz="2800" dirty="0" err="1">
                <a:latin typeface="Helvetica"/>
                <a:cs typeface="Helvetica"/>
              </a:rPr>
              <a:t>how</a:t>
            </a:r>
            <a:r>
              <a:rPr lang="nl-NL" sz="2800" dirty="0">
                <a:latin typeface="Helvetica"/>
                <a:cs typeface="Helvetica"/>
              </a:rPr>
              <a:t> </a:t>
            </a:r>
            <a:r>
              <a:rPr lang="nl-NL" sz="2800" dirty="0" err="1">
                <a:latin typeface="Helvetica"/>
                <a:cs typeface="Helvetica"/>
              </a:rPr>
              <a:t>and</a:t>
            </a:r>
            <a:r>
              <a:rPr lang="nl-NL" sz="2800" dirty="0">
                <a:latin typeface="Helvetica"/>
                <a:cs typeface="Helvetica"/>
              </a:rPr>
              <a:t> </a:t>
            </a:r>
            <a:r>
              <a:rPr lang="nl-NL" sz="2800" dirty="0" err="1">
                <a:latin typeface="Helvetica"/>
                <a:cs typeface="Helvetica"/>
              </a:rPr>
              <a:t>under</a:t>
            </a:r>
            <a:r>
              <a:rPr lang="nl-NL" sz="2800" dirty="0">
                <a:latin typeface="Helvetica"/>
                <a:cs typeface="Helvetica"/>
              </a:rPr>
              <a:t> </a:t>
            </a:r>
            <a:r>
              <a:rPr lang="nl-NL" sz="2800" dirty="0" err="1">
                <a:latin typeface="Helvetica"/>
                <a:cs typeface="Helvetica"/>
              </a:rPr>
              <a:t>what</a:t>
            </a:r>
            <a:r>
              <a:rPr lang="nl-NL" sz="2800" dirty="0">
                <a:latin typeface="Helvetica"/>
                <a:cs typeface="Helvetica"/>
              </a:rPr>
              <a:t> </a:t>
            </a:r>
            <a:r>
              <a:rPr lang="nl-NL" sz="2800" dirty="0" err="1">
                <a:latin typeface="Helvetica"/>
                <a:cs typeface="Helvetica"/>
              </a:rPr>
              <a:t>circumstances</a:t>
            </a:r>
            <a:r>
              <a:rPr lang="nl-NL" sz="2800" dirty="0">
                <a:latin typeface="Helvetica"/>
                <a:cs typeface="Helvetica"/>
              </a:rPr>
              <a:t> </a:t>
            </a:r>
            <a:r>
              <a:rPr lang="nl-NL" sz="2800" dirty="0" err="1">
                <a:latin typeface="Helvetica"/>
                <a:cs typeface="Helvetica"/>
              </a:rPr>
              <a:t>it</a:t>
            </a:r>
            <a:r>
              <a:rPr lang="nl-NL" sz="2800" dirty="0">
                <a:latin typeface="Helvetica"/>
                <a:cs typeface="Helvetica"/>
              </a:rPr>
              <a:t> </a:t>
            </a:r>
            <a:r>
              <a:rPr lang="nl-NL" sz="2800" dirty="0" err="1">
                <a:latin typeface="Helvetica"/>
                <a:cs typeface="Helvetica"/>
              </a:rPr>
              <a:t>works</a:t>
            </a:r>
            <a:r>
              <a:rPr lang="nl-NL" sz="2800" dirty="0">
                <a:latin typeface="Helvetica"/>
                <a:cs typeface="Helvetica"/>
              </a:rPr>
              <a:t> best</a:t>
            </a:r>
          </a:p>
          <a:p>
            <a:pPr marL="0" indent="0">
              <a:buNone/>
            </a:pPr>
            <a:endParaRPr lang="nl-NL" dirty="0"/>
          </a:p>
        </p:txBody>
      </p:sp>
    </p:spTree>
    <p:extLst>
      <p:ext uri="{BB962C8B-B14F-4D97-AF65-F5344CB8AC3E}">
        <p14:creationId xmlns:p14="http://schemas.microsoft.com/office/powerpoint/2010/main" val="7528041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139" y="285507"/>
            <a:ext cx="5915000" cy="1143000"/>
          </a:xfrm>
        </p:spPr>
        <p:txBody>
          <a:bodyPr>
            <a:normAutofit fontScale="90000"/>
          </a:bodyPr>
          <a:lstStyle/>
          <a:p>
            <a:r>
              <a:rPr lang="nl-BE" dirty="0" err="1"/>
              <a:t>Intervention</a:t>
            </a:r>
            <a:r>
              <a:rPr lang="nl-BE" dirty="0"/>
              <a:t> </a:t>
            </a:r>
            <a:r>
              <a:rPr lang="nl-BE" dirty="0" err="1"/>
              <a:t>components</a:t>
            </a:r>
            <a:r>
              <a:rPr lang="nl-BE" dirty="0"/>
              <a:t> </a:t>
            </a:r>
            <a:br>
              <a:rPr lang="nl-BE" dirty="0"/>
            </a:br>
            <a:r>
              <a:rPr lang="nl-BE" dirty="0" err="1"/>
              <a:t>linked</a:t>
            </a:r>
            <a:r>
              <a:rPr lang="nl-BE" dirty="0"/>
              <a:t> </a:t>
            </a:r>
            <a:r>
              <a:rPr lang="nl-BE" dirty="0" err="1"/>
              <a:t>to</a:t>
            </a:r>
            <a:r>
              <a:rPr lang="nl-BE" dirty="0"/>
              <a:t> </a:t>
            </a:r>
            <a:r>
              <a:rPr lang="nl-BE" dirty="0" err="1"/>
              <a:t>ToC</a:t>
            </a:r>
            <a:r>
              <a:rPr lang="nl-BE" dirty="0"/>
              <a:t> map</a:t>
            </a:r>
            <a:endParaRPr lang="en-GB" dirty="0"/>
          </a:p>
        </p:txBody>
      </p:sp>
      <p:sp>
        <p:nvSpPr>
          <p:cNvPr id="3" name="Content Placeholder 2"/>
          <p:cNvSpPr>
            <a:spLocks noGrp="1"/>
          </p:cNvSpPr>
          <p:nvPr>
            <p:ph idx="1"/>
          </p:nvPr>
        </p:nvSpPr>
        <p:spPr>
          <a:xfrm>
            <a:off x="120953" y="991810"/>
            <a:ext cx="9144000" cy="5672667"/>
          </a:xfrm>
          <a:solidFill>
            <a:schemeClr val="bg1"/>
          </a:solidFill>
        </p:spPr>
        <p:txBody>
          <a:bodyPr>
            <a:noAutofit/>
          </a:bodyPr>
          <a:lstStyle/>
          <a:p>
            <a:pPr marL="114300" indent="-457200">
              <a:spcBef>
                <a:spcPts val="0"/>
              </a:spcBef>
              <a:buClr>
                <a:schemeClr val="accent5">
                  <a:lumMod val="75000"/>
                </a:schemeClr>
              </a:buClr>
              <a:buFont typeface="Wingdings" panose="05000000000000000000" pitchFamily="2" charset="2"/>
              <a:buChar char="§"/>
            </a:pPr>
            <a:r>
              <a:rPr lang="nl-BE" sz="2800" dirty="0"/>
              <a:t>External ACP </a:t>
            </a:r>
            <a:r>
              <a:rPr lang="nl-BE" sz="2800" dirty="0">
                <a:solidFill>
                  <a:srgbClr val="FF0000"/>
                </a:solidFill>
              </a:rPr>
              <a:t>trainer</a:t>
            </a:r>
            <a:r>
              <a:rPr lang="nl-BE" sz="2800" dirty="0"/>
              <a:t> aiding with implementation</a:t>
            </a:r>
          </a:p>
          <a:p>
            <a:pPr marL="114300" indent="-457200">
              <a:spcBef>
                <a:spcPts val="0"/>
              </a:spcBef>
              <a:buClr>
                <a:schemeClr val="accent5">
                  <a:lumMod val="75000"/>
                </a:schemeClr>
              </a:buClr>
              <a:buFont typeface="Wingdings" panose="05000000000000000000" pitchFamily="2" charset="2"/>
              <a:buChar char="§"/>
            </a:pPr>
            <a:r>
              <a:rPr lang="nl-BE" sz="2800" dirty="0"/>
              <a:t>Working with </a:t>
            </a:r>
            <a:r>
              <a:rPr lang="nl-BE" sz="2800" dirty="0">
                <a:solidFill>
                  <a:srgbClr val="FF0000"/>
                </a:solidFill>
              </a:rPr>
              <a:t>management</a:t>
            </a:r>
            <a:r>
              <a:rPr lang="nl-BE" sz="2800" dirty="0"/>
              <a:t> to ensure engagement</a:t>
            </a:r>
          </a:p>
          <a:p>
            <a:pPr marL="114300" indent="-457200">
              <a:spcBef>
                <a:spcPts val="0"/>
              </a:spcBef>
              <a:buClr>
                <a:schemeClr val="accent5">
                  <a:lumMod val="75000"/>
                </a:schemeClr>
              </a:buClr>
              <a:buFont typeface="Wingdings" panose="05000000000000000000" pitchFamily="2" charset="2"/>
              <a:buChar char="§"/>
            </a:pPr>
            <a:r>
              <a:rPr lang="nl-BE" sz="2800" dirty="0"/>
              <a:t>Working with coordinators to </a:t>
            </a:r>
            <a:r>
              <a:rPr lang="nl-BE" sz="2800" dirty="0">
                <a:solidFill>
                  <a:srgbClr val="FF0000"/>
                </a:solidFill>
              </a:rPr>
              <a:t>tailor</a:t>
            </a:r>
            <a:r>
              <a:rPr lang="nl-BE" sz="2800" dirty="0"/>
              <a:t> the intervention</a:t>
            </a:r>
          </a:p>
          <a:p>
            <a:pPr marL="114300" indent="-457200">
              <a:spcBef>
                <a:spcPts val="0"/>
              </a:spcBef>
              <a:buClr>
                <a:schemeClr val="accent5">
                  <a:lumMod val="75000"/>
                </a:schemeClr>
              </a:buClr>
              <a:buFont typeface="Wingdings" panose="05000000000000000000" pitchFamily="2" charset="2"/>
              <a:buChar char="§"/>
            </a:pPr>
            <a:r>
              <a:rPr lang="nl-BE" sz="2800" dirty="0"/>
              <a:t>Training of </a:t>
            </a:r>
            <a:r>
              <a:rPr lang="nl-BE" sz="2800" dirty="0">
                <a:solidFill>
                  <a:srgbClr val="FF0000"/>
                </a:solidFill>
              </a:rPr>
              <a:t>ACP reference persons </a:t>
            </a:r>
            <a:r>
              <a:rPr lang="nl-BE" sz="2800" dirty="0"/>
              <a:t>within the facility</a:t>
            </a:r>
          </a:p>
          <a:p>
            <a:pPr marL="114300" indent="-457200">
              <a:spcBef>
                <a:spcPts val="0"/>
              </a:spcBef>
              <a:buClr>
                <a:schemeClr val="accent5">
                  <a:lumMod val="75000"/>
                </a:schemeClr>
              </a:buClr>
              <a:buFont typeface="Wingdings" panose="05000000000000000000" pitchFamily="2" charset="2"/>
              <a:buChar char="§"/>
            </a:pPr>
            <a:r>
              <a:rPr lang="nl-BE" sz="2800" dirty="0"/>
              <a:t>In-service (regular) </a:t>
            </a:r>
            <a:r>
              <a:rPr lang="nl-BE" sz="2800" dirty="0">
                <a:solidFill>
                  <a:srgbClr val="FF0000"/>
                </a:solidFill>
              </a:rPr>
              <a:t>training</a:t>
            </a:r>
            <a:r>
              <a:rPr lang="nl-BE" sz="2800" dirty="0"/>
              <a:t> of staff and volunteers</a:t>
            </a:r>
          </a:p>
          <a:p>
            <a:pPr marL="114300" indent="-457200">
              <a:spcBef>
                <a:spcPts val="0"/>
              </a:spcBef>
              <a:buClr>
                <a:schemeClr val="accent5">
                  <a:lumMod val="75000"/>
                </a:schemeClr>
              </a:buClr>
              <a:buFont typeface="Wingdings" panose="05000000000000000000" pitchFamily="2" charset="2"/>
              <a:buChar char="§"/>
            </a:pPr>
            <a:r>
              <a:rPr lang="nl-BE" sz="2800" dirty="0"/>
              <a:t>Regular information to </a:t>
            </a:r>
            <a:r>
              <a:rPr lang="nl-BE" sz="2800" dirty="0">
                <a:solidFill>
                  <a:srgbClr val="FF0000"/>
                </a:solidFill>
              </a:rPr>
              <a:t>GPs</a:t>
            </a:r>
          </a:p>
          <a:p>
            <a:pPr marL="114300" indent="-457200">
              <a:spcBef>
                <a:spcPts val="0"/>
              </a:spcBef>
              <a:buClr>
                <a:schemeClr val="accent5">
                  <a:lumMod val="75000"/>
                </a:schemeClr>
              </a:buClr>
              <a:buFont typeface="Wingdings" panose="05000000000000000000" pitchFamily="2" charset="2"/>
              <a:buChar char="§"/>
            </a:pPr>
            <a:r>
              <a:rPr lang="nl-BE" sz="2800" dirty="0"/>
              <a:t>Regular information to </a:t>
            </a:r>
            <a:r>
              <a:rPr lang="nl-BE" sz="2800" dirty="0">
                <a:solidFill>
                  <a:srgbClr val="FF0000"/>
                </a:solidFill>
              </a:rPr>
              <a:t>residents, family</a:t>
            </a:r>
          </a:p>
          <a:p>
            <a:pPr marL="114300" indent="-457200">
              <a:spcBef>
                <a:spcPts val="0"/>
              </a:spcBef>
              <a:buClr>
                <a:schemeClr val="accent5">
                  <a:lumMod val="75000"/>
                </a:schemeClr>
              </a:buClr>
              <a:buFont typeface="Wingdings" panose="05000000000000000000" pitchFamily="2" charset="2"/>
              <a:buChar char="§"/>
            </a:pPr>
            <a:r>
              <a:rPr lang="nl-BE" sz="2800" dirty="0"/>
              <a:t>ACP </a:t>
            </a:r>
            <a:r>
              <a:rPr lang="nl-BE" sz="2800" dirty="0">
                <a:solidFill>
                  <a:srgbClr val="FF0000"/>
                </a:solidFill>
              </a:rPr>
              <a:t>conversations guide </a:t>
            </a:r>
            <a:r>
              <a:rPr lang="nl-BE" sz="2800" dirty="0"/>
              <a:t>and </a:t>
            </a:r>
            <a:r>
              <a:rPr lang="nl-BE" sz="2800" dirty="0">
                <a:solidFill>
                  <a:srgbClr val="FF0000"/>
                </a:solidFill>
              </a:rPr>
              <a:t>documentation system </a:t>
            </a:r>
            <a:r>
              <a:rPr lang="nl-BE" sz="2800" dirty="0"/>
              <a:t>(and 	access)</a:t>
            </a:r>
          </a:p>
          <a:p>
            <a:pPr marL="114300" indent="-457200">
              <a:spcBef>
                <a:spcPts val="0"/>
              </a:spcBef>
              <a:buClr>
                <a:schemeClr val="accent5">
                  <a:lumMod val="75000"/>
                </a:schemeClr>
              </a:buClr>
              <a:buFont typeface="Wingdings" panose="05000000000000000000" pitchFamily="2" charset="2"/>
              <a:buChar char="§"/>
            </a:pPr>
            <a:r>
              <a:rPr lang="nl-BE" sz="2800" dirty="0"/>
              <a:t>ACP follow-up part of </a:t>
            </a:r>
            <a:r>
              <a:rPr lang="nl-BE" sz="2800" dirty="0">
                <a:solidFill>
                  <a:srgbClr val="FF0000"/>
                </a:solidFill>
              </a:rPr>
              <a:t>multidisciplinary</a:t>
            </a:r>
            <a:r>
              <a:rPr lang="nl-BE" sz="2800" dirty="0"/>
              <a:t> meetings</a:t>
            </a:r>
          </a:p>
          <a:p>
            <a:pPr marL="114300" indent="-457200">
              <a:spcBef>
                <a:spcPts val="0"/>
              </a:spcBef>
              <a:buClr>
                <a:schemeClr val="accent5">
                  <a:lumMod val="75000"/>
                </a:schemeClr>
              </a:buClr>
              <a:buFont typeface="Wingdings" panose="05000000000000000000" pitchFamily="2" charset="2"/>
              <a:buChar char="§"/>
            </a:pPr>
            <a:r>
              <a:rPr lang="nl-BE" sz="2800" dirty="0"/>
              <a:t>Regular </a:t>
            </a:r>
            <a:r>
              <a:rPr lang="nl-BE" sz="2800" dirty="0">
                <a:solidFill>
                  <a:srgbClr val="FF0000"/>
                </a:solidFill>
              </a:rPr>
              <a:t>reflective</a:t>
            </a:r>
            <a:r>
              <a:rPr lang="nl-BE" sz="2800" dirty="0"/>
              <a:t> sessions</a:t>
            </a:r>
          </a:p>
          <a:p>
            <a:pPr marL="114300" indent="-457200">
              <a:spcBef>
                <a:spcPts val="0"/>
              </a:spcBef>
              <a:buClr>
                <a:schemeClr val="accent5">
                  <a:lumMod val="75000"/>
                </a:schemeClr>
              </a:buClr>
              <a:buFont typeface="Wingdings" panose="05000000000000000000" pitchFamily="2" charset="2"/>
              <a:buChar char="§"/>
            </a:pPr>
            <a:r>
              <a:rPr lang="nl-BE" sz="2800" dirty="0"/>
              <a:t>Monitoring and </a:t>
            </a:r>
            <a:r>
              <a:rPr lang="nl-BE" sz="2800" dirty="0">
                <a:solidFill>
                  <a:srgbClr val="FF0000"/>
                </a:solidFill>
              </a:rPr>
              <a:t>audit</a:t>
            </a:r>
          </a:p>
        </p:txBody>
      </p:sp>
    </p:spTree>
    <p:extLst>
      <p:ext uri="{BB962C8B-B14F-4D97-AF65-F5344CB8AC3E}">
        <p14:creationId xmlns:p14="http://schemas.microsoft.com/office/powerpoint/2010/main" val="3288101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rgbClr val="FF6600"/>
          </a:solidFill>
        </p:spPr>
        <p:txBody>
          <a:bodyPr/>
          <a:lstStyle/>
          <a:p>
            <a:pPr algn="l"/>
            <a:r>
              <a:rPr lang="nl-NL" b="1" dirty="0">
                <a:solidFill>
                  <a:srgbClr val="FFFFFF"/>
                </a:solidFill>
              </a:rPr>
              <a:t>ACP in the </a:t>
            </a:r>
            <a:r>
              <a:rPr lang="nl-NL" b="1" dirty="0" err="1">
                <a:solidFill>
                  <a:srgbClr val="FFFFFF"/>
                </a:solidFill>
              </a:rPr>
              <a:t>hospital</a:t>
            </a:r>
            <a:r>
              <a:rPr lang="nl-NL" b="1" dirty="0">
                <a:solidFill>
                  <a:srgbClr val="FFFFFF"/>
                </a:solidFill>
              </a:rPr>
              <a:t> </a:t>
            </a:r>
          </a:p>
        </p:txBody>
      </p:sp>
      <p:sp>
        <p:nvSpPr>
          <p:cNvPr id="3" name="Tijdelijke aanduiding voor inhoud 2"/>
          <p:cNvSpPr>
            <a:spLocks noGrp="1"/>
          </p:cNvSpPr>
          <p:nvPr>
            <p:ph idx="1"/>
          </p:nvPr>
        </p:nvSpPr>
        <p:spPr/>
        <p:txBody>
          <a:bodyPr/>
          <a:lstStyle/>
          <a:p>
            <a:r>
              <a:rPr lang="nl-NL" dirty="0"/>
              <a:t>ACTION </a:t>
            </a:r>
            <a:r>
              <a:rPr lang="nl-NL" dirty="0" err="1"/>
              <a:t>study</a:t>
            </a:r>
            <a:r>
              <a:rPr lang="nl-NL" dirty="0"/>
              <a:t>: European research project on advance care planning</a:t>
            </a:r>
          </a:p>
          <a:p>
            <a:r>
              <a:rPr lang="en-US" altLang="en-US" dirty="0"/>
              <a:t>What is the effect of ACP on quality of life of patients with advanced colorectal or lung cancer? </a:t>
            </a:r>
          </a:p>
          <a:p>
            <a:r>
              <a:rPr lang="nl-NL" dirty="0"/>
              <a:t>6 </a:t>
            </a:r>
            <a:r>
              <a:rPr lang="nl-NL" dirty="0" err="1"/>
              <a:t>participating</a:t>
            </a:r>
            <a:r>
              <a:rPr lang="nl-NL" dirty="0"/>
              <a:t> </a:t>
            </a:r>
            <a:r>
              <a:rPr lang="nl-NL" dirty="0" err="1"/>
              <a:t>countries</a:t>
            </a:r>
            <a:r>
              <a:rPr lang="nl-NL" dirty="0"/>
              <a:t>: the Netherlands, Denmark, the UK, Belgium, Slovenia </a:t>
            </a:r>
            <a:r>
              <a:rPr lang="nl-NL" dirty="0" err="1"/>
              <a:t>and</a:t>
            </a:r>
            <a:r>
              <a:rPr lang="nl-NL" dirty="0"/>
              <a:t> Italy </a:t>
            </a:r>
          </a:p>
        </p:txBody>
      </p:sp>
    </p:spTree>
    <p:extLst>
      <p:ext uri="{BB962C8B-B14F-4D97-AF65-F5344CB8AC3E}">
        <p14:creationId xmlns:p14="http://schemas.microsoft.com/office/powerpoint/2010/main" val="391332300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nl-NL" dirty="0"/>
              <a:t>Multi-component </a:t>
            </a:r>
            <a:r>
              <a:rPr lang="nl-NL" dirty="0" err="1"/>
              <a:t>intervention</a:t>
            </a:r>
            <a:endParaRPr lang="nl-NL" dirty="0"/>
          </a:p>
        </p:txBody>
      </p:sp>
      <p:sp>
        <p:nvSpPr>
          <p:cNvPr id="3" name="Tijdelijke aanduiding voor inhoud 2"/>
          <p:cNvSpPr>
            <a:spLocks noGrp="1"/>
          </p:cNvSpPr>
          <p:nvPr>
            <p:ph idx="1"/>
          </p:nvPr>
        </p:nvSpPr>
        <p:spPr/>
        <p:txBody>
          <a:bodyPr>
            <a:normAutofit lnSpcReduction="10000"/>
          </a:bodyPr>
          <a:lstStyle/>
          <a:p>
            <a:r>
              <a:rPr lang="nl-NL" dirty="0" err="1"/>
              <a:t>Evidence-based</a:t>
            </a:r>
            <a:r>
              <a:rPr lang="nl-NL" dirty="0"/>
              <a:t> ACP </a:t>
            </a:r>
            <a:r>
              <a:rPr lang="nl-NL" dirty="0" err="1"/>
              <a:t>intervention</a:t>
            </a:r>
            <a:r>
              <a:rPr lang="nl-NL" dirty="0"/>
              <a:t>: </a:t>
            </a:r>
            <a:r>
              <a:rPr lang="nl-NL" dirty="0" err="1"/>
              <a:t>Respecting</a:t>
            </a:r>
            <a:r>
              <a:rPr lang="nl-NL" dirty="0"/>
              <a:t> </a:t>
            </a:r>
            <a:r>
              <a:rPr lang="nl-NL" dirty="0" err="1"/>
              <a:t>Choices</a:t>
            </a:r>
            <a:endParaRPr lang="nl-NL" dirty="0"/>
          </a:p>
          <a:p>
            <a:r>
              <a:rPr lang="nl-NL" dirty="0" err="1"/>
              <a:t>Developed</a:t>
            </a:r>
            <a:r>
              <a:rPr lang="nl-NL" dirty="0"/>
              <a:t> in the US </a:t>
            </a:r>
          </a:p>
          <a:p>
            <a:r>
              <a:rPr lang="nl-NL" dirty="0" err="1"/>
              <a:t>Trained</a:t>
            </a:r>
            <a:r>
              <a:rPr lang="nl-NL" dirty="0"/>
              <a:t> </a:t>
            </a:r>
            <a:r>
              <a:rPr lang="nl-NL" dirty="0" err="1"/>
              <a:t>facilitators</a:t>
            </a:r>
            <a:endParaRPr lang="nl-NL" dirty="0"/>
          </a:p>
          <a:p>
            <a:r>
              <a:rPr lang="nl-NL" dirty="0" err="1"/>
              <a:t>Conversational</a:t>
            </a:r>
            <a:r>
              <a:rPr lang="nl-NL" dirty="0"/>
              <a:t> guides</a:t>
            </a:r>
          </a:p>
          <a:p>
            <a:r>
              <a:rPr lang="nl-NL" dirty="0"/>
              <a:t>Leaflets </a:t>
            </a:r>
            <a:r>
              <a:rPr lang="nl-NL" dirty="0" err="1"/>
              <a:t>to</a:t>
            </a:r>
            <a:r>
              <a:rPr lang="nl-NL" dirty="0"/>
              <a:t> </a:t>
            </a:r>
            <a:r>
              <a:rPr lang="nl-NL" dirty="0" err="1"/>
              <a:t>stimulate</a:t>
            </a:r>
            <a:r>
              <a:rPr lang="nl-NL" dirty="0"/>
              <a:t> </a:t>
            </a:r>
            <a:r>
              <a:rPr lang="nl-NL" dirty="0" err="1"/>
              <a:t>patients</a:t>
            </a:r>
            <a:endParaRPr lang="nl-NL" dirty="0"/>
          </a:p>
          <a:p>
            <a:r>
              <a:rPr lang="nl-NL" dirty="0" err="1"/>
              <a:t>Documenting</a:t>
            </a:r>
            <a:r>
              <a:rPr lang="nl-NL" dirty="0"/>
              <a:t> tools (</a:t>
            </a:r>
            <a:r>
              <a:rPr lang="nl-NL" dirty="0" err="1"/>
              <a:t>ADs</a:t>
            </a:r>
            <a:r>
              <a:rPr lang="nl-NL" dirty="0"/>
              <a:t>)</a:t>
            </a:r>
          </a:p>
          <a:p>
            <a:r>
              <a:rPr lang="nl-NL" dirty="0"/>
              <a:t>Targets the </a:t>
            </a:r>
            <a:r>
              <a:rPr lang="nl-NL" dirty="0" err="1"/>
              <a:t>whole</a:t>
            </a:r>
            <a:r>
              <a:rPr lang="nl-NL" dirty="0"/>
              <a:t> </a:t>
            </a:r>
            <a:r>
              <a:rPr lang="nl-NL" dirty="0" err="1"/>
              <a:t>ward</a:t>
            </a:r>
            <a:r>
              <a:rPr lang="nl-NL" dirty="0"/>
              <a:t> </a:t>
            </a:r>
            <a:r>
              <a:rPr lang="nl-NL" dirty="0" err="1"/>
              <a:t>within</a:t>
            </a:r>
            <a:r>
              <a:rPr lang="nl-NL" dirty="0"/>
              <a:t> </a:t>
            </a:r>
            <a:r>
              <a:rPr lang="nl-NL" dirty="0" err="1"/>
              <a:t>hospital</a:t>
            </a:r>
            <a:endParaRPr lang="nl-NL" dirty="0"/>
          </a:p>
          <a:p>
            <a:endParaRPr lang="nl-NL" dirty="0"/>
          </a:p>
          <a:p>
            <a:endParaRPr lang="nl-NL" dirty="0"/>
          </a:p>
        </p:txBody>
      </p:sp>
    </p:spTree>
    <p:extLst>
      <p:ext uri="{BB962C8B-B14F-4D97-AF65-F5344CB8AC3E}">
        <p14:creationId xmlns:p14="http://schemas.microsoft.com/office/powerpoint/2010/main" val="41482331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l"/>
            <a:r>
              <a:rPr lang="nl-NL" dirty="0"/>
              <a:t>What </a:t>
            </a:r>
            <a:r>
              <a:rPr lang="nl-NL" dirty="0" err="1"/>
              <a:t>about</a:t>
            </a:r>
            <a:r>
              <a:rPr lang="nl-NL" dirty="0"/>
              <a:t> the </a:t>
            </a:r>
            <a:r>
              <a:rPr lang="nl-NL" dirty="0" err="1"/>
              <a:t>general</a:t>
            </a:r>
            <a:r>
              <a:rPr lang="nl-NL" dirty="0"/>
              <a:t> public/</a:t>
            </a:r>
            <a:r>
              <a:rPr lang="nl-NL" dirty="0" err="1"/>
              <a:t>informal</a:t>
            </a:r>
            <a:r>
              <a:rPr lang="nl-NL" dirty="0"/>
              <a:t> </a:t>
            </a:r>
            <a:r>
              <a:rPr lang="nl-NL" dirty="0" err="1"/>
              <a:t>caregivers</a:t>
            </a:r>
            <a:r>
              <a:rPr lang="nl-NL" dirty="0"/>
              <a:t>?</a:t>
            </a:r>
          </a:p>
        </p:txBody>
      </p:sp>
      <p:sp>
        <p:nvSpPr>
          <p:cNvPr id="3" name="Tijdelijke aanduiding voor inhoud 2"/>
          <p:cNvSpPr>
            <a:spLocks noGrp="1"/>
          </p:cNvSpPr>
          <p:nvPr>
            <p:ph idx="1"/>
          </p:nvPr>
        </p:nvSpPr>
        <p:spPr/>
        <p:txBody>
          <a:bodyPr/>
          <a:lstStyle/>
          <a:p>
            <a:r>
              <a:rPr lang="nl-NL" dirty="0"/>
              <a:t>More research is </a:t>
            </a:r>
            <a:r>
              <a:rPr lang="nl-NL" dirty="0" err="1"/>
              <a:t>needed</a:t>
            </a:r>
            <a:r>
              <a:rPr lang="nl-NL" dirty="0"/>
              <a:t>!</a:t>
            </a:r>
          </a:p>
          <a:p>
            <a:endParaRPr lang="nl-NL" dirty="0"/>
          </a:p>
          <a:p>
            <a:endParaRPr lang="nl-NL" dirty="0"/>
          </a:p>
        </p:txBody>
      </p:sp>
      <p:pic>
        <p:nvPicPr>
          <p:cNvPr id="4" name="Tijdelijke aanduiding voor inhoud 3" descr="http://leif.be/images/VZP_-_Correcte_WV_-_cover.jpg"/>
          <p:cNvPicPr>
            <a:picLocks/>
          </p:cNvPicPr>
          <p:nvPr/>
        </p:nvPicPr>
        <p:blipFill>
          <a:blip r:embed="rId2" cstate="print">
            <a:extLst>
              <a:ext uri="{28A0092B-C50C-407E-A947-70E740481C1C}">
                <a14:useLocalDpi xmlns:a14="http://schemas.microsoft.com/office/drawing/2010/main" val="0"/>
              </a:ext>
            </a:extLst>
          </a:blip>
          <a:srcRect l="-73720" r="-73720"/>
          <a:stretch>
            <a:fillRect/>
          </a:stretch>
        </p:blipFill>
        <p:spPr bwMode="auto">
          <a:xfrm>
            <a:off x="-1360715" y="2304143"/>
            <a:ext cx="7561943" cy="4396663"/>
          </a:xfrm>
          <a:prstGeom prst="rect">
            <a:avLst/>
          </a:prstGeom>
          <a:noFill/>
          <a:ln>
            <a:noFill/>
          </a:ln>
        </p:spPr>
      </p:pic>
      <p:sp>
        <p:nvSpPr>
          <p:cNvPr id="5" name="Rectangle 4"/>
          <p:cNvSpPr>
            <a:spLocks noChangeArrowheads="1"/>
          </p:cNvSpPr>
          <p:nvPr/>
        </p:nvSpPr>
        <p:spPr bwMode="auto">
          <a:xfrm>
            <a:off x="5793581" y="3380664"/>
            <a:ext cx="2893219" cy="2031325"/>
          </a:xfrm>
          <a:prstGeom prst="rect">
            <a:avLst/>
          </a:prstGeom>
          <a:noFill/>
          <a:ln w="9525">
            <a:noFill/>
            <a:miter lim="800000"/>
            <a:headEnd/>
            <a:tailEnd/>
          </a:ln>
          <a:effectLst/>
        </p:spPr>
        <p:txBody>
          <a:bodyPr>
            <a:spAutoFit/>
          </a:bodyPr>
          <a:lstStyle/>
          <a:p>
            <a:pPr eaLnBrk="0" fontAlgn="base" hangingPunct="0">
              <a:spcBef>
                <a:spcPct val="0"/>
              </a:spcBef>
              <a:spcAft>
                <a:spcPct val="0"/>
              </a:spcAft>
              <a:defRPr/>
            </a:pPr>
            <a:r>
              <a:rPr lang="nl-BE" sz="1575" b="1" dirty="0">
                <a:latin typeface="+mj-lt"/>
              </a:rPr>
              <a:t>Available for free</a:t>
            </a:r>
          </a:p>
          <a:p>
            <a:pPr eaLnBrk="0" fontAlgn="base" hangingPunct="0">
              <a:spcBef>
                <a:spcPct val="0"/>
              </a:spcBef>
              <a:spcAft>
                <a:spcPct val="0"/>
              </a:spcAft>
              <a:defRPr/>
            </a:pPr>
            <a:r>
              <a:rPr lang="nl-BE" sz="1575" b="1" dirty="0">
                <a:latin typeface="+mj-lt"/>
              </a:rPr>
              <a:t>              </a:t>
            </a:r>
          </a:p>
          <a:p>
            <a:pPr eaLnBrk="0" fontAlgn="base" hangingPunct="0">
              <a:spcBef>
                <a:spcPct val="0"/>
              </a:spcBef>
              <a:spcAft>
                <a:spcPct val="0"/>
              </a:spcAft>
              <a:defRPr/>
            </a:pPr>
            <a:r>
              <a:rPr lang="nl-BE" sz="1575" b="1" dirty="0">
                <a:latin typeface="+mj-lt"/>
              </a:rPr>
              <a:t>LEIF</a:t>
            </a:r>
          </a:p>
          <a:p>
            <a:pPr eaLnBrk="0" fontAlgn="base" hangingPunct="0">
              <a:spcBef>
                <a:spcPct val="0"/>
              </a:spcBef>
              <a:spcAft>
                <a:spcPct val="0"/>
              </a:spcAft>
              <a:defRPr/>
            </a:pPr>
            <a:r>
              <a:rPr lang="nl-BE" sz="1575" b="1" dirty="0">
                <a:latin typeface="+mj-lt"/>
              </a:rPr>
              <a:t>pharmacist</a:t>
            </a:r>
          </a:p>
          <a:p>
            <a:pPr eaLnBrk="0" fontAlgn="base" hangingPunct="0">
              <a:spcBef>
                <a:spcPct val="0"/>
              </a:spcBef>
              <a:spcAft>
                <a:spcPct val="0"/>
              </a:spcAft>
              <a:defRPr/>
            </a:pPr>
            <a:r>
              <a:rPr lang="nl-BE" sz="1575" b="1" dirty="0">
                <a:latin typeface="+mj-lt"/>
              </a:rPr>
              <a:t>municipality</a:t>
            </a:r>
          </a:p>
          <a:p>
            <a:pPr eaLnBrk="0" fontAlgn="base" hangingPunct="0">
              <a:spcBef>
                <a:spcPct val="0"/>
              </a:spcBef>
              <a:spcAft>
                <a:spcPct val="0"/>
              </a:spcAft>
              <a:defRPr/>
            </a:pPr>
            <a:r>
              <a:rPr lang="nl-BE" sz="1575" b="1" dirty="0">
                <a:latin typeface="+mj-lt"/>
              </a:rPr>
              <a:t>Public library</a:t>
            </a:r>
          </a:p>
          <a:p>
            <a:pPr eaLnBrk="0" fontAlgn="base" hangingPunct="0">
              <a:spcBef>
                <a:spcPct val="0"/>
              </a:spcBef>
              <a:spcAft>
                <a:spcPct val="0"/>
              </a:spcAft>
              <a:defRPr/>
            </a:pPr>
            <a:r>
              <a:rPr lang="nl-BE" sz="1575" b="1" dirty="0" err="1">
                <a:latin typeface="+mj-lt"/>
              </a:rPr>
              <a:t>huizenvandeMens</a:t>
            </a:r>
            <a:endParaRPr lang="nl-BE" sz="1575" b="1" dirty="0">
              <a:latin typeface="+mj-lt"/>
            </a:endParaRPr>
          </a:p>
          <a:p>
            <a:pPr eaLnBrk="0" fontAlgn="base" hangingPunct="0">
              <a:spcBef>
                <a:spcPct val="0"/>
              </a:spcBef>
              <a:spcAft>
                <a:spcPct val="0"/>
              </a:spcAft>
              <a:defRPr/>
            </a:pPr>
            <a:endParaRPr lang="nl-BE" sz="1575" b="1" dirty="0">
              <a:latin typeface="+mj-lt"/>
            </a:endParaRPr>
          </a:p>
        </p:txBody>
      </p:sp>
    </p:spTree>
    <p:extLst>
      <p:ext uri="{BB962C8B-B14F-4D97-AF65-F5344CB8AC3E}">
        <p14:creationId xmlns:p14="http://schemas.microsoft.com/office/powerpoint/2010/main" val="3629123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http://leif.be/images/Wegwijs_VZP.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6235" y="1658471"/>
            <a:ext cx="3358029" cy="3686967"/>
          </a:xfrm>
          <a:prstGeom prst="rect">
            <a:avLst/>
          </a:prstGeom>
          <a:noFill/>
          <a:ln>
            <a:noFill/>
          </a:ln>
        </p:spPr>
      </p:pic>
      <p:pic>
        <p:nvPicPr>
          <p:cNvPr id="3" name="Afbeelding 2" descr="http://leif.be/images/Wegwijs_VZP_Zorgverlene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1881" y="1658471"/>
            <a:ext cx="3690471" cy="3686967"/>
          </a:xfrm>
          <a:prstGeom prst="rect">
            <a:avLst/>
          </a:prstGeom>
          <a:noFill/>
          <a:ln>
            <a:noFill/>
          </a:ln>
        </p:spPr>
      </p:pic>
    </p:spTree>
    <p:extLst>
      <p:ext uri="{BB962C8B-B14F-4D97-AF65-F5344CB8AC3E}">
        <p14:creationId xmlns:p14="http://schemas.microsoft.com/office/powerpoint/2010/main" val="213494359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1412875" y="669913"/>
            <a:ext cx="7264400" cy="3436938"/>
          </a:xfrm>
        </p:spPr>
        <p:txBody>
          <a:bodyPr>
            <a:normAutofit/>
          </a:bodyPr>
          <a:lstStyle/>
          <a:p>
            <a:r>
              <a:rPr lang="en-US" dirty="0">
                <a:latin typeface="Verdana" charset="0"/>
                <a:ea typeface="ヒラギノ角ゴ ProN W3" charset="0"/>
                <a:cs typeface="ヒラギノ角ゴ ProN W3" charset="0"/>
              </a:rPr>
              <a:t>So what other issues to improve death with dignity</a:t>
            </a:r>
            <a:br>
              <a:rPr lang="en-US" sz="4400" dirty="0">
                <a:latin typeface="Verdana" charset="0"/>
                <a:ea typeface="ヒラギノ角ゴ ProN W3" charset="0"/>
                <a:cs typeface="ヒラギノ角ゴ ProN W3" charset="0"/>
              </a:rPr>
            </a:br>
            <a:endParaRPr lang="nl-BE" sz="4400" dirty="0">
              <a:latin typeface="Verdana" charset="0"/>
              <a:ea typeface="ヒラギノ角ゴ ProN W3" charset="0"/>
              <a:cs typeface="ヒラギノ角ゴ ProN W3" charset="0"/>
            </a:endParaRPr>
          </a:p>
        </p:txBody>
      </p:sp>
      <p:sp>
        <p:nvSpPr>
          <p:cNvPr id="14339" name="Tijdelijke aanduiding voor inhoud 2"/>
          <p:cNvSpPr>
            <a:spLocks noGrp="1"/>
          </p:cNvSpPr>
          <p:nvPr>
            <p:ph idx="1"/>
          </p:nvPr>
        </p:nvSpPr>
        <p:spPr>
          <a:xfrm>
            <a:off x="1403350" y="4713288"/>
            <a:ext cx="7264400" cy="1595437"/>
          </a:xfrm>
        </p:spPr>
        <p:txBody>
          <a:bodyPr/>
          <a:lstStyle/>
          <a:p>
            <a:pPr indent="0" eaLnBrk="1" hangingPunct="1">
              <a:buNone/>
            </a:pPr>
            <a:r>
              <a:rPr lang="en-US" b="1" dirty="0">
                <a:latin typeface="Verdana" charset="0"/>
                <a:ea typeface="ヒラギノ角ゴ ProN W3" charset="0"/>
                <a:cs typeface="ヒラギノ角ゴ ProN W3" charset="0"/>
              </a:rPr>
              <a:t>Joachim Cohen</a:t>
            </a:r>
            <a:endParaRPr lang="en-US" dirty="0">
              <a:latin typeface="Verdana" charset="0"/>
              <a:ea typeface="ヒラギノ角ゴ ProN W3" charset="0"/>
              <a:cs typeface="ヒラギノ角ゴ ProN W3" charset="0"/>
            </a:endParaRPr>
          </a:p>
        </p:txBody>
      </p:sp>
      <p:sp>
        <p:nvSpPr>
          <p:cNvPr id="14340" name="Rectangle 14"/>
          <p:cNvSpPr>
            <a:spLocks/>
          </p:cNvSpPr>
          <p:nvPr/>
        </p:nvSpPr>
        <p:spPr bwMode="auto">
          <a:xfrm>
            <a:off x="5492750" y="6248400"/>
            <a:ext cx="2921000" cy="13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40639" bIns="0"/>
          <a:lstStyle/>
          <a:p>
            <a:pPr marL="39688" algn="r"/>
            <a:endParaRPr lang="en-US" sz="1000">
              <a:solidFill>
                <a:schemeClr val="tx1"/>
              </a:solidFill>
              <a:cs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4264" y="5377373"/>
            <a:ext cx="4191009" cy="1435611"/>
          </a:xfrm>
          <a:prstGeom prst="rect">
            <a:avLst/>
          </a:prstGeom>
        </p:spPr>
      </p:pic>
    </p:spTree>
    <p:extLst>
      <p:ext uri="{BB962C8B-B14F-4D97-AF65-F5344CB8AC3E}">
        <p14:creationId xmlns:p14="http://schemas.microsoft.com/office/powerpoint/2010/main" val="16180263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End-of-life characteristics seem too much influenced by:</a:t>
            </a:r>
          </a:p>
          <a:p>
            <a:pPr marL="0" indent="0">
              <a:buNone/>
            </a:pPr>
            <a:endParaRPr lang="en-US" dirty="0"/>
          </a:p>
          <a:p>
            <a:pPr marL="0" indent="0">
              <a:buNone/>
            </a:pPr>
            <a:r>
              <a:rPr lang="en-US" dirty="0"/>
              <a:t>- What country one lives in</a:t>
            </a:r>
          </a:p>
        </p:txBody>
      </p:sp>
    </p:spTree>
    <p:extLst>
      <p:ext uri="{BB962C8B-B14F-4D97-AF65-F5344CB8AC3E}">
        <p14:creationId xmlns:p14="http://schemas.microsoft.com/office/powerpoint/2010/main" val="90665776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nvPr>
        </p:nvGraphicFramePr>
        <p:xfrm>
          <a:off x="395535" y="618190"/>
          <a:ext cx="8784883" cy="5975257"/>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13" descr="U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255" y="5065077"/>
            <a:ext cx="373063"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4" descr="MEX"/>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255" y="5687450"/>
            <a:ext cx="344488"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7" descr="CA"/>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255" y="4777044"/>
            <a:ext cx="3937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descr="SKO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2255" y="5997114"/>
            <a:ext cx="360363" cy="24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2" descr="NZ"/>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255" y="4255402"/>
            <a:ext cx="401637" cy="188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6" descr="BE"/>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4706" y="1751914"/>
            <a:ext cx="258762" cy="17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8" descr="F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4706" y="1463882"/>
            <a:ext cx="295275"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9" descr="CZ"/>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4706" y="3192074"/>
            <a:ext cx="295275"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descr="ES"/>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4706" y="1175850"/>
            <a:ext cx="295275"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IT"/>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4706" y="887818"/>
            <a:ext cx="295275"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8" descr="WA"/>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4706" y="2616010"/>
            <a:ext cx="327025"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22" descr="NL"/>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4706" y="2111954"/>
            <a:ext cx="238125" cy="157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6" descr="EN"/>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74706" y="2327978"/>
            <a:ext cx="327025" cy="19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itle 1"/>
          <p:cNvSpPr txBox="1">
            <a:spLocks noGrp="1"/>
          </p:cNvSpPr>
          <p:nvPr>
            <p:ph type="title"/>
          </p:nvPr>
        </p:nvSpPr>
        <p:spPr>
          <a:xfrm>
            <a:off x="395535" y="41920"/>
            <a:ext cx="8748465" cy="648072"/>
          </a:xfrm>
          <a:prstGeom prst="rect">
            <a:avLst/>
          </a:prstGeom>
        </p:spPr>
        <p:txBody>
          <a:bodyPr vert="horz" lIns="91440" tIns="45720" rIns="91440" bIns="45720" rtlCol="0" anchor="t">
            <a:no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cap="none" dirty="0">
                <a:solidFill>
                  <a:srgbClr val="1F1F1F"/>
                </a:solidFill>
                <a:latin typeface="Arial Black"/>
              </a:rPr>
              <a:t> Large variation in place of death [of cancer patients]					 (N</a:t>
            </a:r>
            <a:r>
              <a:rPr lang="en-US" sz="2400" cap="none" dirty="0">
                <a:solidFill>
                  <a:srgbClr val="1F1F1F"/>
                </a:solidFill>
              </a:rPr>
              <a:t>= 1,355,910)</a:t>
            </a:r>
            <a:endParaRPr lang="en-GB" sz="2400" cap="none" dirty="0">
              <a:solidFill>
                <a:srgbClr val="1F1F1F"/>
              </a:solidFill>
              <a:latin typeface="Arial Black"/>
            </a:endParaRPr>
          </a:p>
        </p:txBody>
      </p:sp>
    </p:spTree>
    <p:extLst>
      <p:ext uri="{BB962C8B-B14F-4D97-AF65-F5344CB8AC3E}">
        <p14:creationId xmlns:p14="http://schemas.microsoft.com/office/powerpoint/2010/main" val="180562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7" dur="500"/>
                                        <p:tgtEl>
                                          <p:spTgt spid="4">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2" dur="500"/>
                                        <p:tgtEl>
                                          <p:spTgt spid="4">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7" dur="500"/>
                                        <p:tgtEl>
                                          <p:spTgt spid="4">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22" dur="500"/>
                                        <p:tgtEl>
                                          <p:spTgt spid="4">
                                            <p:graphicEl>
                                              <a:chart seriesIdx="2" categoryIdx="-4" bldStep="series"/>
                                            </p:graphic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left)">
                                      <p:cBhvr>
                                        <p:cTn id="25" dur="500"/>
                                        <p:tgtEl>
                                          <p:spTgt spid="4">
                                            <p:graphicEl>
                                              <a:chart seriesIdx="3" categoryIdx="-4" bldStep="series"/>
                                            </p:graphic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wipe(left)">
                                      <p:cBhvr>
                                        <p:cTn id="28" dur="500"/>
                                        <p:tgtEl>
                                          <p:spTgt spid="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11" y="75406"/>
            <a:ext cx="9139331" cy="1143000"/>
          </a:xfrm>
        </p:spPr>
        <p:txBody>
          <a:bodyPr>
            <a:noAutofit/>
          </a:bodyPr>
          <a:lstStyle/>
          <a:p>
            <a:r>
              <a:rPr lang="en-US" sz="3200" dirty="0">
                <a:solidFill>
                  <a:srgbClr val="000000"/>
                </a:solidFill>
              </a:rPr>
              <a:t>variation in use of chemotherapy in final months</a:t>
            </a:r>
            <a:br>
              <a:rPr lang="en-US" sz="3200" dirty="0">
                <a:solidFill>
                  <a:srgbClr val="000000"/>
                </a:solidFill>
              </a:rPr>
            </a:br>
            <a:br>
              <a:rPr lang="en-US" sz="1100" dirty="0">
                <a:solidFill>
                  <a:srgbClr val="000000"/>
                </a:solidFill>
              </a:rPr>
            </a:br>
            <a:r>
              <a:rPr lang="en-US" sz="2400" dirty="0">
                <a:solidFill>
                  <a:srgbClr val="000000"/>
                </a:solidFill>
              </a:rPr>
              <a:t>%  with at least one chemotherapy episode</a:t>
            </a:r>
            <a:endParaRPr lang="en-US" sz="3200" dirty="0">
              <a:solidFill>
                <a:srgbClr val="000000"/>
              </a:solidFill>
            </a:endParaRPr>
          </a:p>
        </p:txBody>
      </p:sp>
      <p:pic>
        <p:nvPicPr>
          <p:cNvPr id="5" name="Picture 13" descr="U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93047" y="6659563"/>
            <a:ext cx="373063"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7" descr="C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96125" y="6660976"/>
            <a:ext cx="3937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B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49552" y="6659563"/>
            <a:ext cx="258762" cy="17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2" descr="NL"/>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819625" y="6659563"/>
            <a:ext cx="238125" cy="157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9" descr="EN"/>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378908" y="6659563"/>
            <a:ext cx="327025" cy="19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637305" y="6663429"/>
            <a:ext cx="293451" cy="194571"/>
          </a:xfrm>
          <a:prstGeom prst="rect">
            <a:avLst/>
          </a:prstGeom>
        </p:spPr>
      </p:pic>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35960" y="6659563"/>
            <a:ext cx="347723" cy="260457"/>
          </a:xfrm>
          <a:prstGeom prst="rect">
            <a:avLst/>
          </a:prstGeom>
        </p:spPr>
      </p:pic>
      <p:sp>
        <p:nvSpPr>
          <p:cNvPr id="12" name="TextBox 11"/>
          <p:cNvSpPr txBox="1"/>
          <p:nvPr/>
        </p:nvSpPr>
        <p:spPr>
          <a:xfrm>
            <a:off x="500227" y="1143280"/>
            <a:ext cx="4536504" cy="584776"/>
          </a:xfrm>
          <a:prstGeom prst="rect">
            <a:avLst/>
          </a:prstGeom>
          <a:solidFill>
            <a:schemeClr val="bg2">
              <a:alpha val="15000"/>
            </a:schemeClr>
          </a:solidFill>
        </p:spPr>
        <p:txBody>
          <a:bodyPr wrap="square" rtlCol="0">
            <a:spAutoFit/>
          </a:bodyPr>
          <a:lstStyle/>
          <a:p>
            <a:pPr defTabSz="914400"/>
            <a:r>
              <a:rPr lang="en-US" sz="3200" dirty="0">
                <a:solidFill>
                  <a:srgbClr val="1F1F1F"/>
                </a:solidFill>
                <a:latin typeface="Candara"/>
              </a:rPr>
              <a:t>N= 447,193</a:t>
            </a:r>
          </a:p>
        </p:txBody>
      </p:sp>
      <p:graphicFrame>
        <p:nvGraphicFramePr>
          <p:cNvPr id="13" name="Chart 12"/>
          <p:cNvGraphicFramePr>
            <a:graphicFrameLocks noGrp="1"/>
          </p:cNvGraphicFramePr>
          <p:nvPr>
            <p:extLst/>
          </p:nvPr>
        </p:nvGraphicFramePr>
        <p:xfrm>
          <a:off x="-27748" y="1115647"/>
          <a:ext cx="9199496" cy="5613613"/>
        </p:xfrm>
        <a:graphic>
          <a:graphicData uri="http://schemas.openxmlformats.org/drawingml/2006/chart">
            <c:chart xmlns:c="http://schemas.openxmlformats.org/drawingml/2006/chart" xmlns:r="http://schemas.openxmlformats.org/officeDocument/2006/relationships" r:id="rId10"/>
          </a:graphicData>
        </a:graphic>
      </p:graphicFrame>
      <p:sp>
        <p:nvSpPr>
          <p:cNvPr id="3" name="TextBox 2"/>
          <p:cNvSpPr txBox="1"/>
          <p:nvPr/>
        </p:nvSpPr>
        <p:spPr>
          <a:xfrm>
            <a:off x="3224917" y="5541189"/>
            <a:ext cx="622570" cy="646331"/>
          </a:xfrm>
          <a:prstGeom prst="rect">
            <a:avLst/>
          </a:prstGeom>
          <a:noFill/>
        </p:spPr>
        <p:txBody>
          <a:bodyPr wrap="square" rtlCol="0">
            <a:spAutoFit/>
          </a:bodyPr>
          <a:lstStyle/>
          <a:p>
            <a:pPr algn="ctr"/>
            <a:r>
              <a:rPr lang="en-US" dirty="0"/>
              <a:t>No data</a:t>
            </a:r>
          </a:p>
        </p:txBody>
      </p:sp>
    </p:spTree>
    <p:extLst>
      <p:ext uri="{BB962C8B-B14F-4D97-AF65-F5344CB8AC3E}">
        <p14:creationId xmlns:p14="http://schemas.microsoft.com/office/powerpoint/2010/main" val="191437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p:cNvPicPr>
            <a:picLocks noGrp="1" noChangeAspect="1"/>
          </p:cNvPicPr>
          <p:nvPr>
            <p:ph idx="1"/>
          </p:nvPr>
        </p:nvPicPr>
        <p:blipFill>
          <a:blip r:embed="rId3"/>
          <a:srcRect t="23403" b="23403"/>
          <a:stretch>
            <a:fillRect/>
          </a:stretch>
        </p:blipFill>
        <p:spPr>
          <a:xfrm>
            <a:off x="-264717" y="1237728"/>
            <a:ext cx="9940747" cy="5467028"/>
          </a:xfrm>
        </p:spPr>
      </p:pic>
      <p:sp>
        <p:nvSpPr>
          <p:cNvPr id="2" name="Title 1"/>
          <p:cNvSpPr>
            <a:spLocks noGrp="1"/>
          </p:cNvSpPr>
          <p:nvPr>
            <p:ph type="title"/>
          </p:nvPr>
        </p:nvSpPr>
        <p:spPr>
          <a:xfrm>
            <a:off x="1412875" y="-891480"/>
            <a:ext cx="7264400" cy="2890838"/>
          </a:xfrm>
        </p:spPr>
        <p:txBody>
          <a:bodyPr/>
          <a:lstStyle/>
          <a:p>
            <a:r>
              <a:rPr lang="en-US" dirty="0"/>
              <a:t>…in Canada</a:t>
            </a:r>
          </a:p>
        </p:txBody>
      </p:sp>
      <p:sp>
        <p:nvSpPr>
          <p:cNvPr id="5" name="Text Box 11"/>
          <p:cNvSpPr txBox="1">
            <a:spLocks noChangeArrowheads="1"/>
          </p:cNvSpPr>
          <p:nvPr/>
        </p:nvSpPr>
        <p:spPr bwMode="auto">
          <a:xfrm>
            <a:off x="731950" y="1600200"/>
            <a:ext cx="3990521"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400" b="1" dirty="0">
                <a:solidFill>
                  <a:schemeClr val="bg1"/>
                </a:solidFill>
                <a:ea typeface="ＭＳ Ｐゴシック" charset="0"/>
                <a:cs typeface="ＭＳ Ｐゴシック" charset="0"/>
              </a:rPr>
              <a:t>Canada: court ruling</a:t>
            </a:r>
          </a:p>
          <a:p>
            <a:pPr eaLnBrk="1" hangingPunct="1">
              <a:spcBef>
                <a:spcPct val="50000"/>
              </a:spcBef>
            </a:pPr>
            <a:r>
              <a:rPr lang="nl-BE" sz="2400" b="1" dirty="0">
                <a:solidFill>
                  <a:schemeClr val="bg1"/>
                </a:solidFill>
                <a:ea typeface="ＭＳ Ｐゴシック" charset="0"/>
                <a:cs typeface="ＭＳ Ｐゴシック" charset="0"/>
              </a:rPr>
              <a:t>February 2015 </a:t>
            </a:r>
          </a:p>
          <a:p>
            <a:pPr eaLnBrk="1" hangingPunct="1">
              <a:spcBef>
                <a:spcPct val="50000"/>
              </a:spcBef>
            </a:pPr>
            <a:r>
              <a:rPr lang="nl-BE" sz="2400" b="1" dirty="0">
                <a:solidFill>
                  <a:schemeClr val="bg1"/>
                </a:solidFill>
                <a:ea typeface="ＭＳ Ｐゴシック" charset="0"/>
                <a:cs typeface="ＭＳ Ｐゴシック" charset="0"/>
              </a:rPr>
              <a:t>(law in 2016)</a:t>
            </a:r>
            <a:endParaRPr lang="en-US" sz="2400" b="1" dirty="0">
              <a:solidFill>
                <a:schemeClr val="bg1"/>
              </a:solidFill>
              <a:ea typeface="ＭＳ Ｐゴシック" charset="0"/>
              <a:cs typeface="ＭＳ Ｐゴシック" charset="0"/>
            </a:endParaRPr>
          </a:p>
        </p:txBody>
      </p:sp>
      <p:sp>
        <p:nvSpPr>
          <p:cNvPr id="7" name="Text Box 13"/>
          <p:cNvSpPr txBox="1">
            <a:spLocks noChangeArrowheads="1"/>
          </p:cNvSpPr>
          <p:nvPr/>
        </p:nvSpPr>
        <p:spPr bwMode="auto">
          <a:xfrm>
            <a:off x="6473773" y="1726018"/>
            <a:ext cx="244792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Quebec Province: June 2014</a:t>
            </a:r>
            <a:endParaRPr lang="en-US" sz="2000" b="1" dirty="0">
              <a:solidFill>
                <a:srgbClr val="FFFFFF"/>
              </a:solidFill>
              <a:ea typeface="ＭＳ Ｐゴシック" charset="0"/>
              <a:cs typeface="ＭＳ Ｐゴシック" charset="0"/>
            </a:endParaRPr>
          </a:p>
        </p:txBody>
      </p:sp>
      <p:sp>
        <p:nvSpPr>
          <p:cNvPr id="10" name="Line 17"/>
          <p:cNvSpPr>
            <a:spLocks noChangeShapeType="1"/>
          </p:cNvSpPr>
          <p:nvPr/>
        </p:nvSpPr>
        <p:spPr bwMode="auto">
          <a:xfrm flipH="1">
            <a:off x="7397585" y="2104604"/>
            <a:ext cx="438591" cy="4193515"/>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sz="2800">
              <a:solidFill>
                <a:srgbClr val="FFFFFF"/>
              </a:solidFill>
            </a:endParaRPr>
          </a:p>
        </p:txBody>
      </p:sp>
    </p:spTree>
    <p:extLst>
      <p:ext uri="{BB962C8B-B14F-4D97-AF65-F5344CB8AC3E}">
        <p14:creationId xmlns:p14="http://schemas.microsoft.com/office/powerpoint/2010/main" val="47688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End-of-life characteristics seem too much influenced by:</a:t>
            </a:r>
          </a:p>
          <a:p>
            <a:pPr marL="0" indent="0">
              <a:buNone/>
            </a:pPr>
            <a:endParaRPr lang="en-US" dirty="0"/>
          </a:p>
          <a:p>
            <a:pPr marL="0" indent="0">
              <a:buNone/>
            </a:pPr>
            <a:r>
              <a:rPr lang="en-US" dirty="0"/>
              <a:t>- What region within a country one lives in</a:t>
            </a:r>
          </a:p>
        </p:txBody>
      </p:sp>
    </p:spTree>
    <p:extLst>
      <p:ext uri="{BB962C8B-B14F-4D97-AF65-F5344CB8AC3E}">
        <p14:creationId xmlns:p14="http://schemas.microsoft.com/office/powerpoint/2010/main" val="158380665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050" name="Picture 2" descr="mage result for zorgregio's vlaandere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125267"/>
            <a:ext cx="8309849" cy="33987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9283785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3725"/>
            <a:ext cx="8445902" cy="1377698"/>
          </a:xfrm>
        </p:spPr>
        <p:txBody>
          <a:bodyPr>
            <a:normAutofit/>
          </a:bodyPr>
          <a:lstStyle/>
          <a:p>
            <a:r>
              <a:rPr lang="en-US" sz="3600" dirty="0"/>
              <a:t>Strong variation between regions in inappropriate EOLC for those with COPD</a:t>
            </a:r>
          </a:p>
        </p:txBody>
      </p:sp>
      <p:pic>
        <p:nvPicPr>
          <p:cNvPr id="3" name="Picture 2"/>
          <p:cNvPicPr>
            <a:picLocks noChangeAspect="1"/>
          </p:cNvPicPr>
          <p:nvPr/>
        </p:nvPicPr>
        <p:blipFill>
          <a:blip r:embed="rId3"/>
          <a:stretch>
            <a:fillRect/>
          </a:stretch>
        </p:blipFill>
        <p:spPr>
          <a:xfrm>
            <a:off x="872490" y="1851422"/>
            <a:ext cx="7010400" cy="4019550"/>
          </a:xfrm>
          <a:prstGeom prst="rect">
            <a:avLst/>
          </a:prstGeom>
        </p:spPr>
      </p:pic>
      <p:sp>
        <p:nvSpPr>
          <p:cNvPr id="10" name="Freeform 9"/>
          <p:cNvSpPr/>
          <p:nvPr/>
        </p:nvSpPr>
        <p:spPr>
          <a:xfrm>
            <a:off x="2864224" y="1936376"/>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3.3</a:t>
            </a:r>
            <a:endParaRPr lang="en-US" sz="1350" dirty="0">
              <a:solidFill>
                <a:schemeClr val="tx1"/>
              </a:solidFill>
            </a:endParaRPr>
          </a:p>
          <a:p>
            <a:pPr algn="ctr"/>
            <a:endParaRPr lang="en-US" sz="1350" dirty="0">
              <a:solidFill>
                <a:schemeClr val="tx1"/>
              </a:solidFill>
            </a:endParaRPr>
          </a:p>
        </p:txBody>
      </p:sp>
      <p:sp>
        <p:nvSpPr>
          <p:cNvPr id="11" name="Freeform 10"/>
          <p:cNvSpPr/>
          <p:nvPr/>
        </p:nvSpPr>
        <p:spPr>
          <a:xfrm>
            <a:off x="3095653" y="4824132"/>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8.6</a:t>
            </a:r>
            <a:endParaRPr lang="en-US" sz="1350" dirty="0">
              <a:solidFill>
                <a:schemeClr val="tx1"/>
              </a:solidFill>
            </a:endParaRPr>
          </a:p>
          <a:p>
            <a:pPr algn="ctr"/>
            <a:endParaRPr lang="en-US" sz="1350" dirty="0">
              <a:solidFill>
                <a:schemeClr val="tx1"/>
              </a:solidFill>
            </a:endParaRPr>
          </a:p>
        </p:txBody>
      </p:sp>
    </p:spTree>
    <p:extLst>
      <p:ext uri="{BB962C8B-B14F-4D97-AF65-F5344CB8AC3E}">
        <p14:creationId xmlns:p14="http://schemas.microsoft.com/office/powerpoint/2010/main" val="26098653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8650" y="2007870"/>
            <a:ext cx="6972300" cy="3848100"/>
          </a:xfrm>
          <a:prstGeom prst="rect">
            <a:avLst/>
          </a:prstGeom>
        </p:spPr>
      </p:pic>
      <p:sp>
        <p:nvSpPr>
          <p:cNvPr id="3" name="Title 2"/>
          <p:cNvSpPr>
            <a:spLocks noGrp="1"/>
          </p:cNvSpPr>
          <p:nvPr>
            <p:ph type="title"/>
          </p:nvPr>
        </p:nvSpPr>
        <p:spPr/>
        <p:txBody>
          <a:bodyPr/>
          <a:lstStyle/>
          <a:p>
            <a:endParaRPr lang="en-US"/>
          </a:p>
        </p:txBody>
      </p:sp>
      <p:sp>
        <p:nvSpPr>
          <p:cNvPr id="6" name="Title 1"/>
          <p:cNvSpPr txBox="1">
            <a:spLocks/>
          </p:cNvSpPr>
          <p:nvPr/>
        </p:nvSpPr>
        <p:spPr>
          <a:xfrm>
            <a:off x="0" y="473725"/>
            <a:ext cx="8445902" cy="1377698"/>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a:t>Strong variation between regions in inappropriate EOLC for those with COPD</a:t>
            </a:r>
            <a:endParaRPr lang="en-US" sz="3600" dirty="0"/>
          </a:p>
        </p:txBody>
      </p:sp>
    </p:spTree>
    <p:extLst>
      <p:ext uri="{BB962C8B-B14F-4D97-AF65-F5344CB8AC3E}">
        <p14:creationId xmlns:p14="http://schemas.microsoft.com/office/powerpoint/2010/main" val="3316480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71247" y="1930004"/>
            <a:ext cx="8010525" cy="3990975"/>
          </a:xfrm>
          <a:prstGeom prst="rect">
            <a:avLst/>
          </a:prstGeom>
        </p:spPr>
      </p:pic>
      <p:sp>
        <p:nvSpPr>
          <p:cNvPr id="4" name="Freeform 3"/>
          <p:cNvSpPr/>
          <p:nvPr/>
        </p:nvSpPr>
        <p:spPr>
          <a:xfrm>
            <a:off x="4881283" y="2017058"/>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47</a:t>
            </a:r>
            <a:endParaRPr lang="en-US" sz="1350" dirty="0">
              <a:solidFill>
                <a:schemeClr val="tx1"/>
              </a:solidFill>
            </a:endParaRPr>
          </a:p>
          <a:p>
            <a:pPr algn="ctr"/>
            <a:endParaRPr lang="en-US" sz="1350" dirty="0">
              <a:solidFill>
                <a:schemeClr val="tx1"/>
              </a:solidFill>
            </a:endParaRPr>
          </a:p>
        </p:txBody>
      </p:sp>
      <p:sp>
        <p:nvSpPr>
          <p:cNvPr id="6" name="Freeform 5"/>
          <p:cNvSpPr/>
          <p:nvPr/>
        </p:nvSpPr>
        <p:spPr>
          <a:xfrm>
            <a:off x="4330273" y="3351679"/>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39</a:t>
            </a:r>
            <a:endParaRPr lang="en-US" sz="1350" dirty="0">
              <a:solidFill>
                <a:schemeClr val="tx1"/>
              </a:solidFill>
            </a:endParaRPr>
          </a:p>
          <a:p>
            <a:pPr algn="ctr"/>
            <a:endParaRPr lang="en-US" sz="1350" dirty="0">
              <a:solidFill>
                <a:schemeClr val="tx1"/>
              </a:solidFill>
            </a:endParaRPr>
          </a:p>
        </p:txBody>
      </p:sp>
      <p:sp>
        <p:nvSpPr>
          <p:cNvPr id="7" name="Title 1"/>
          <p:cNvSpPr>
            <a:spLocks noGrp="1"/>
          </p:cNvSpPr>
          <p:nvPr>
            <p:ph type="title"/>
          </p:nvPr>
        </p:nvSpPr>
        <p:spPr>
          <a:xfrm>
            <a:off x="0" y="473725"/>
            <a:ext cx="8445902" cy="1377698"/>
          </a:xfrm>
        </p:spPr>
        <p:txBody>
          <a:bodyPr>
            <a:normAutofit/>
          </a:bodyPr>
          <a:lstStyle/>
          <a:p>
            <a:r>
              <a:rPr lang="en-US" sz="3600" dirty="0"/>
              <a:t>Strong variation between regions in inappropriate EOLC for those with COPD</a:t>
            </a:r>
          </a:p>
        </p:txBody>
      </p:sp>
    </p:spTree>
    <p:extLst>
      <p:ext uri="{BB962C8B-B14F-4D97-AF65-F5344CB8AC3E}">
        <p14:creationId xmlns:p14="http://schemas.microsoft.com/office/powerpoint/2010/main" val="12894014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42900" y="1939736"/>
            <a:ext cx="8201025" cy="3771900"/>
          </a:xfrm>
          <a:prstGeom prst="rect">
            <a:avLst/>
          </a:prstGeom>
        </p:spPr>
      </p:pic>
      <p:sp>
        <p:nvSpPr>
          <p:cNvPr id="5" name="Title 1"/>
          <p:cNvSpPr>
            <a:spLocks noGrp="1"/>
          </p:cNvSpPr>
          <p:nvPr>
            <p:ph type="title"/>
          </p:nvPr>
        </p:nvSpPr>
        <p:spPr>
          <a:xfrm>
            <a:off x="342900" y="935832"/>
            <a:ext cx="7886700" cy="994172"/>
          </a:xfrm>
        </p:spPr>
        <p:txBody>
          <a:bodyPr>
            <a:noAutofit/>
          </a:bodyPr>
          <a:lstStyle/>
          <a:p>
            <a:r>
              <a:rPr lang="en-US" sz="3600" dirty="0"/>
              <a:t>Strong variation between regions in </a:t>
            </a:r>
            <a:r>
              <a:rPr lang="en-US" sz="3600" b="1" dirty="0"/>
              <a:t>appropriate </a:t>
            </a:r>
            <a:r>
              <a:rPr lang="en-US" sz="3600" dirty="0"/>
              <a:t>EOLC for those with COPD</a:t>
            </a:r>
          </a:p>
        </p:txBody>
      </p:sp>
      <p:sp>
        <p:nvSpPr>
          <p:cNvPr id="6" name="Freeform 5"/>
          <p:cNvSpPr/>
          <p:nvPr/>
        </p:nvSpPr>
        <p:spPr>
          <a:xfrm>
            <a:off x="3913094" y="2904564"/>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28</a:t>
            </a:r>
            <a:endParaRPr lang="en-US" sz="1200" dirty="0">
              <a:solidFill>
                <a:schemeClr val="tx1"/>
              </a:solidFill>
            </a:endParaRPr>
          </a:p>
          <a:p>
            <a:pPr algn="ctr"/>
            <a:endParaRPr lang="en-US" sz="1200" dirty="0">
              <a:solidFill>
                <a:schemeClr val="tx1"/>
              </a:solidFill>
            </a:endParaRPr>
          </a:p>
        </p:txBody>
      </p:sp>
      <p:sp>
        <p:nvSpPr>
          <p:cNvPr id="7" name="Freeform 6"/>
          <p:cNvSpPr/>
          <p:nvPr/>
        </p:nvSpPr>
        <p:spPr>
          <a:xfrm>
            <a:off x="3246932" y="3351679"/>
            <a:ext cx="292473" cy="306830"/>
          </a:xfrm>
          <a:custGeom>
            <a:avLst/>
            <a:gdLst>
              <a:gd name="connsiteX0" fmla="*/ 121024 w 242048"/>
              <a:gd name="connsiteY0" fmla="*/ 0 h 430307"/>
              <a:gd name="connsiteX1" fmla="*/ 242048 w 242048"/>
              <a:gd name="connsiteY1" fmla="*/ 121024 h 430307"/>
              <a:gd name="connsiteX2" fmla="*/ 232538 w 242048"/>
              <a:gd name="connsiteY2" fmla="*/ 168132 h 430307"/>
              <a:gd name="connsiteX3" fmla="*/ 211270 w 242048"/>
              <a:gd name="connsiteY3" fmla="*/ 199676 h 430307"/>
              <a:gd name="connsiteX4" fmla="*/ 121023 w 242048"/>
              <a:gd name="connsiteY4" fmla="*/ 430307 h 430307"/>
              <a:gd name="connsiteX5" fmla="*/ 30775 w 242048"/>
              <a:gd name="connsiteY5" fmla="*/ 199671 h 430307"/>
              <a:gd name="connsiteX6" fmla="*/ 9511 w 242048"/>
              <a:gd name="connsiteY6" fmla="*/ 168132 h 430307"/>
              <a:gd name="connsiteX7" fmla="*/ 0 w 242048"/>
              <a:gd name="connsiteY7" fmla="*/ 121024 h 430307"/>
              <a:gd name="connsiteX8" fmla="*/ 121024 w 242048"/>
              <a:gd name="connsiteY8" fmla="*/ 0 h 43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48" h="430307">
                <a:moveTo>
                  <a:pt x="121024" y="0"/>
                </a:moveTo>
                <a:cubicBezTo>
                  <a:pt x="187864" y="0"/>
                  <a:pt x="242048" y="54184"/>
                  <a:pt x="242048" y="121024"/>
                </a:cubicBezTo>
                <a:cubicBezTo>
                  <a:pt x="242048" y="137734"/>
                  <a:pt x="238662" y="153653"/>
                  <a:pt x="232538" y="168132"/>
                </a:cubicBezTo>
                <a:lnTo>
                  <a:pt x="211270" y="199676"/>
                </a:lnTo>
                <a:lnTo>
                  <a:pt x="121023" y="430307"/>
                </a:lnTo>
                <a:lnTo>
                  <a:pt x="30775" y="199671"/>
                </a:lnTo>
                <a:lnTo>
                  <a:pt x="9511" y="168132"/>
                </a:lnTo>
                <a:cubicBezTo>
                  <a:pt x="3387" y="153653"/>
                  <a:pt x="0" y="137734"/>
                  <a:pt x="0" y="121024"/>
                </a:cubicBezTo>
                <a:cubicBezTo>
                  <a:pt x="0" y="54184"/>
                  <a:pt x="54184" y="0"/>
                  <a:pt x="121024"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17</a:t>
            </a:r>
            <a:endParaRPr lang="en-US" sz="1200" dirty="0">
              <a:solidFill>
                <a:schemeClr val="tx1"/>
              </a:solidFill>
            </a:endParaRPr>
          </a:p>
          <a:p>
            <a:pPr algn="ctr"/>
            <a:endParaRPr lang="en-US" sz="1200" dirty="0">
              <a:solidFill>
                <a:schemeClr val="tx1"/>
              </a:solidFill>
            </a:endParaRPr>
          </a:p>
        </p:txBody>
      </p:sp>
    </p:spTree>
    <p:extLst>
      <p:ext uri="{BB962C8B-B14F-4D97-AF65-F5344CB8AC3E}">
        <p14:creationId xmlns:p14="http://schemas.microsoft.com/office/powerpoint/2010/main" val="71305802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Some conclusions regarding EOLC in </a:t>
            </a:r>
            <a:r>
              <a:rPr lang="en-US" dirty="0" err="1"/>
              <a:t>BeNe</a:t>
            </a:r>
            <a:r>
              <a:rPr lang="en-US" dirty="0"/>
              <a:t>(Lux)</a:t>
            </a:r>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sz="2800" dirty="0"/>
              <a:t>MAID increasingly accessed by dying persons, and increasingly by less ‘typical’ groups; But still a small minority </a:t>
            </a:r>
          </a:p>
          <a:p>
            <a:pPr marL="514350" indent="-514350">
              <a:buFont typeface="+mj-lt"/>
              <a:buAutoNum type="arabicPeriod"/>
            </a:pPr>
            <a:endParaRPr lang="en-US" sz="2800" dirty="0"/>
          </a:p>
          <a:p>
            <a:pPr marL="514350" indent="-514350">
              <a:buFont typeface="+mj-lt"/>
              <a:buAutoNum type="arabicPeriod"/>
            </a:pPr>
            <a:r>
              <a:rPr lang="en-US" sz="2800" dirty="0"/>
              <a:t>EOLC still inappropriate for a large proportion </a:t>
            </a:r>
          </a:p>
          <a:p>
            <a:pPr marL="514350" indent="-514350">
              <a:buFont typeface="+mj-lt"/>
              <a:buAutoNum type="arabicPeriod"/>
            </a:pPr>
            <a:endParaRPr lang="en-US" sz="2800" dirty="0"/>
          </a:p>
          <a:p>
            <a:pPr marL="514350" indent="-514350">
              <a:buFont typeface="+mj-lt"/>
              <a:buAutoNum type="arabicPeriod"/>
            </a:pPr>
            <a:r>
              <a:rPr lang="en-US" sz="2800" dirty="0"/>
              <a:t>ACP may be a solution to improve EOLC (and MAID has its role in this)</a:t>
            </a:r>
          </a:p>
          <a:p>
            <a:pPr marL="514350" indent="-514350">
              <a:buFont typeface="+mj-lt"/>
              <a:buAutoNum type="arabicPeriod"/>
            </a:pPr>
            <a:endParaRPr lang="en-US" sz="2800" dirty="0"/>
          </a:p>
          <a:p>
            <a:pPr marL="514350" indent="-514350">
              <a:buFont typeface="+mj-lt"/>
              <a:buAutoNum type="arabicPeriod"/>
            </a:pPr>
            <a:r>
              <a:rPr lang="en-US" sz="2800" dirty="0"/>
              <a:t>A broad and system-wide approach to improving EOLC is needed</a:t>
            </a:r>
          </a:p>
        </p:txBody>
      </p:sp>
    </p:spTree>
    <p:extLst>
      <p:ext uri="{BB962C8B-B14F-4D97-AF65-F5344CB8AC3E}">
        <p14:creationId xmlns:p14="http://schemas.microsoft.com/office/powerpoint/2010/main" val="468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2875" y="-891480"/>
            <a:ext cx="7264400" cy="2890838"/>
          </a:xfrm>
        </p:spPr>
        <p:txBody>
          <a:bodyPr/>
          <a:lstStyle/>
          <a:p>
            <a:r>
              <a:rPr lang="en-US" dirty="0"/>
              <a:t>…in Colombia</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194431"/>
            <a:ext cx="5904656" cy="4114889"/>
          </a:xfrm>
          <a:prstGeom prst="rect">
            <a:avLst/>
          </a:prstGeom>
          <a:noFill/>
          <a:ln>
            <a:noFill/>
          </a:ln>
          <a:extLst>
            <a:ext uri="{FAA26D3D-D897-4be2-8F04-BA451C77F1D7}">
              <ma14:placeholderFlag xmlns:ma14="http://schemas.microsoft.com/office/mac/drawingml/2011/main" xmlns=""/>
            </a:ext>
          </a:extLst>
        </p:spPr>
      </p:pic>
      <p:sp>
        <p:nvSpPr>
          <p:cNvPr id="12" name="Text Box 13"/>
          <p:cNvSpPr txBox="1">
            <a:spLocks noChangeArrowheads="1"/>
          </p:cNvSpPr>
          <p:nvPr/>
        </p:nvSpPr>
        <p:spPr bwMode="auto">
          <a:xfrm>
            <a:off x="3995936" y="4221088"/>
            <a:ext cx="3411579" cy="823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oAutofit/>
          </a:bodyPr>
          <a:lstStyle/>
          <a:p>
            <a:r>
              <a:rPr lang="en-US" sz="2000" dirty="0">
                <a:solidFill>
                  <a:schemeClr val="tx1"/>
                </a:solidFill>
              </a:rPr>
              <a:t>Colombia: April 2015</a:t>
            </a:r>
          </a:p>
        </p:txBody>
      </p:sp>
    </p:spTree>
    <p:extLst>
      <p:ext uri="{BB962C8B-B14F-4D97-AF65-F5344CB8AC3E}">
        <p14:creationId xmlns:p14="http://schemas.microsoft.com/office/powerpoint/2010/main" val="4192036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MAID legal</a:t>
            </a:r>
          </a:p>
        </p:txBody>
      </p:sp>
      <p:sp>
        <p:nvSpPr>
          <p:cNvPr id="3" name="Content Placeholder 2"/>
          <p:cNvSpPr>
            <a:spLocks noGrp="1"/>
          </p:cNvSpPr>
          <p:nvPr>
            <p:ph idx="1"/>
          </p:nvPr>
        </p:nvSpPr>
        <p:spPr/>
        <p:txBody>
          <a:bodyPr/>
          <a:lstStyle/>
          <a:p>
            <a:r>
              <a:rPr lang="en-US" dirty="0"/>
              <a:t>in 13 jurisdictions</a:t>
            </a:r>
          </a:p>
          <a:p>
            <a:r>
              <a:rPr lang="en-US" dirty="0"/>
              <a:t>About 180 million inhabitants</a:t>
            </a:r>
          </a:p>
        </p:txBody>
      </p:sp>
    </p:spTree>
    <p:extLst>
      <p:ext uri="{BB962C8B-B14F-4D97-AF65-F5344CB8AC3E}">
        <p14:creationId xmlns:p14="http://schemas.microsoft.com/office/powerpoint/2010/main" val="3549001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Title 1"/>
          <p:cNvSpPr>
            <a:spLocks noGrp="1"/>
          </p:cNvSpPr>
          <p:nvPr>
            <p:ph type="title"/>
          </p:nvPr>
        </p:nvSpPr>
        <p:spPr/>
        <p:txBody>
          <a:bodyPr>
            <a:normAutofit fontScale="90000"/>
          </a:bodyPr>
          <a:lstStyle/>
          <a:p>
            <a:r>
              <a:rPr lang="en-US" dirty="0"/>
              <a:t>… and being considered in many other countries or regions</a:t>
            </a:r>
          </a:p>
        </p:txBody>
      </p:sp>
    </p:spTree>
    <p:extLst>
      <p:ext uri="{BB962C8B-B14F-4D97-AF65-F5344CB8AC3E}">
        <p14:creationId xmlns:p14="http://schemas.microsoft.com/office/powerpoint/2010/main" val="22231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Euthanasia is similar to but different from assisted suicide…</a:t>
            </a:r>
          </a:p>
        </p:txBody>
      </p:sp>
      <p:sp>
        <p:nvSpPr>
          <p:cNvPr id="3" name="Content Placeholder 2"/>
          <p:cNvSpPr>
            <a:spLocks noGrp="1"/>
          </p:cNvSpPr>
          <p:nvPr>
            <p:ph idx="1"/>
          </p:nvPr>
        </p:nvSpPr>
        <p:spPr/>
        <p:txBody>
          <a:bodyPr>
            <a:normAutofit fontScale="92500" lnSpcReduction="20000"/>
          </a:bodyPr>
          <a:lstStyle/>
          <a:p>
            <a:pPr marL="0" indent="0">
              <a:buNone/>
            </a:pPr>
            <a:endParaRPr lang="en-US" dirty="0">
              <a:latin typeface="Arial" charset="0"/>
            </a:endParaRPr>
          </a:p>
          <a:p>
            <a:pPr marL="0" indent="0">
              <a:buNone/>
            </a:pPr>
            <a:r>
              <a:rPr lang="en-US" dirty="0">
                <a:latin typeface="Arial" charset="0"/>
              </a:rPr>
              <a:t>Euthanasia : </a:t>
            </a:r>
          </a:p>
          <a:p>
            <a:pPr marL="0" indent="0">
              <a:buNone/>
            </a:pPr>
            <a:r>
              <a:rPr lang="en-US" b="1" dirty="0">
                <a:solidFill>
                  <a:srgbClr val="7F7F7F"/>
                </a:solidFill>
                <a:latin typeface="Arial" charset="0"/>
              </a:rPr>
              <a:t>physician </a:t>
            </a:r>
            <a:r>
              <a:rPr lang="en-US" dirty="0">
                <a:solidFill>
                  <a:srgbClr val="7F7F7F"/>
                </a:solidFill>
                <a:latin typeface="Arial" charset="0"/>
              </a:rPr>
              <a:t>administers </a:t>
            </a:r>
            <a:r>
              <a:rPr lang="en-US" b="1" dirty="0">
                <a:solidFill>
                  <a:srgbClr val="7F7F7F"/>
                </a:solidFill>
                <a:latin typeface="Arial" charset="0"/>
              </a:rPr>
              <a:t>drugs </a:t>
            </a:r>
            <a:r>
              <a:rPr lang="en-US" dirty="0">
                <a:solidFill>
                  <a:srgbClr val="7F7F7F"/>
                </a:solidFill>
                <a:latin typeface="Arial" charset="0"/>
              </a:rPr>
              <a:t>to end the patient’s life at the </a:t>
            </a:r>
            <a:r>
              <a:rPr lang="en-US" b="1" dirty="0">
                <a:solidFill>
                  <a:srgbClr val="7F7F7F"/>
                </a:solidFill>
                <a:latin typeface="Arial" charset="0"/>
              </a:rPr>
              <a:t>explicit request </a:t>
            </a:r>
            <a:r>
              <a:rPr lang="en-US" dirty="0">
                <a:solidFill>
                  <a:srgbClr val="7F7F7F"/>
                </a:solidFill>
                <a:latin typeface="Arial" charset="0"/>
              </a:rPr>
              <a:t>of the patient </a:t>
            </a:r>
          </a:p>
          <a:p>
            <a:endParaRPr lang="en-US" dirty="0">
              <a:latin typeface="Arial" charset="0"/>
            </a:endParaRPr>
          </a:p>
          <a:p>
            <a:pPr marL="0" indent="0">
              <a:buNone/>
            </a:pPr>
            <a:r>
              <a:rPr lang="en-US" dirty="0">
                <a:latin typeface="Arial" charset="0"/>
              </a:rPr>
              <a:t>Physician-assisted suicide: </a:t>
            </a:r>
          </a:p>
          <a:p>
            <a:pPr marL="0" indent="0">
              <a:buNone/>
            </a:pPr>
            <a:r>
              <a:rPr lang="en-US" b="1" dirty="0">
                <a:solidFill>
                  <a:srgbClr val="7F7F7F"/>
                </a:solidFill>
                <a:latin typeface="Arial" charset="0"/>
              </a:rPr>
              <a:t>physician </a:t>
            </a:r>
            <a:r>
              <a:rPr lang="en-US" dirty="0">
                <a:solidFill>
                  <a:srgbClr val="7F7F7F"/>
                </a:solidFill>
                <a:latin typeface="Arial" charset="0"/>
              </a:rPr>
              <a:t>prescribes </a:t>
            </a:r>
            <a:r>
              <a:rPr lang="en-US" b="1" dirty="0">
                <a:solidFill>
                  <a:srgbClr val="7F7F7F"/>
                </a:solidFill>
                <a:latin typeface="Arial" charset="0"/>
              </a:rPr>
              <a:t>drugs </a:t>
            </a:r>
            <a:r>
              <a:rPr lang="en-US" dirty="0">
                <a:solidFill>
                  <a:srgbClr val="7F7F7F"/>
                </a:solidFill>
                <a:latin typeface="Arial" charset="0"/>
              </a:rPr>
              <a:t>to end the patient’s life at the </a:t>
            </a:r>
            <a:r>
              <a:rPr lang="en-US" b="1" dirty="0">
                <a:solidFill>
                  <a:srgbClr val="7F7F7F"/>
                </a:solidFill>
                <a:latin typeface="Arial" charset="0"/>
              </a:rPr>
              <a:t>explicit request </a:t>
            </a:r>
            <a:r>
              <a:rPr lang="en-US" dirty="0">
                <a:solidFill>
                  <a:srgbClr val="7F7F7F"/>
                </a:solidFill>
                <a:latin typeface="Arial" charset="0"/>
              </a:rPr>
              <a:t>of the patient; patient takes drugs him/herself</a:t>
            </a:r>
          </a:p>
          <a:p>
            <a:endParaRPr lang="en-US" dirty="0"/>
          </a:p>
        </p:txBody>
      </p:sp>
    </p:spTree>
    <p:extLst>
      <p:ext uri="{BB962C8B-B14F-4D97-AF65-F5344CB8AC3E}">
        <p14:creationId xmlns:p14="http://schemas.microsoft.com/office/powerpoint/2010/main" val="4248808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duotone>
              <a:schemeClr val="bg2">
                <a:shade val="45000"/>
                <a:satMod val="135000"/>
              </a:schemeClr>
              <a:prstClr val="white"/>
            </a:duotone>
          </a:blip>
          <a:stretch>
            <a:fillRect/>
          </a:stretch>
        </p:blipFill>
        <p:spPr>
          <a:xfrm>
            <a:off x="0" y="45607"/>
            <a:ext cx="9144000" cy="6816828"/>
          </a:xfrm>
          <a:prstGeom prst="rect">
            <a:avLst/>
          </a:prstGeom>
        </p:spPr>
      </p:pic>
      <p:sp>
        <p:nvSpPr>
          <p:cNvPr id="65537" name="Rectangle 2"/>
          <p:cNvSpPr>
            <a:spLocks noGrp="1" noChangeArrowheads="1"/>
          </p:cNvSpPr>
          <p:nvPr>
            <p:ph type="title"/>
          </p:nvPr>
        </p:nvSpPr>
        <p:spPr>
          <a:xfrm>
            <a:off x="436383" y="45607"/>
            <a:ext cx="8229600" cy="1143000"/>
          </a:xfrm>
        </p:spPr>
        <p:txBody>
          <a:bodyPr>
            <a:noAutofit/>
          </a:bodyPr>
          <a:lstStyle/>
          <a:p>
            <a:pPr indent="0"/>
            <a:r>
              <a:rPr lang="nl-BE" sz="3600" dirty="0">
                <a:latin typeface="Arial" charset="0"/>
                <a:ea typeface="ヒラギノ角ゴ ProN W3" charset="0"/>
                <a:cs typeface="ヒラギノ角ゴ ProN W3" charset="0"/>
              </a:rPr>
              <a:t>BENELUX countries</a:t>
            </a:r>
          </a:p>
        </p:txBody>
      </p:sp>
      <p:sp>
        <p:nvSpPr>
          <p:cNvPr id="65538" name="Rectangle 3"/>
          <p:cNvSpPr>
            <a:spLocks noGrp="1" noChangeArrowheads="1"/>
          </p:cNvSpPr>
          <p:nvPr>
            <p:ph idx="1"/>
          </p:nvPr>
        </p:nvSpPr>
        <p:spPr/>
        <p:txBody>
          <a:bodyPr/>
          <a:lstStyle/>
          <a:p>
            <a:pPr indent="0"/>
            <a:endParaRPr lang="en-US" i="1" dirty="0">
              <a:latin typeface="Arial Narrow" charset="0"/>
              <a:ea typeface="ヒラギノ角ゴ ProN W3" charset="0"/>
              <a:cs typeface="ヒラギノ角ゴ ProN W3" charset="0"/>
            </a:endParaRPr>
          </a:p>
          <a:p>
            <a:pPr indent="0"/>
            <a:endParaRPr lang="nl-BE" i="1" dirty="0">
              <a:latin typeface="Bookman Old Style" charset="0"/>
              <a:ea typeface="ヒラギノ角ゴ ProN W3" charset="0"/>
              <a:cs typeface="ヒラギノ角ゴ ProN W3" charset="0"/>
            </a:endParaRPr>
          </a:p>
          <a:p>
            <a:pPr lvl="1" indent="0">
              <a:buFont typeface="Wingdings" charset="0"/>
              <a:buNone/>
            </a:pPr>
            <a:endParaRPr lang="nl-BE" i="1" dirty="0">
              <a:latin typeface="Bookman Old Style" charset="0"/>
              <a:ea typeface="ヒラギノ角ゴ ProN W3" charset="0"/>
              <a:cs typeface="ヒラギノ角ゴ ProN W3" charset="0"/>
            </a:endParaRPr>
          </a:p>
          <a:p>
            <a:pPr lvl="3" indent="0"/>
            <a:endParaRPr lang="en-US" dirty="0">
              <a:latin typeface="Bookman Old Style" charset="0"/>
              <a:ea typeface="ヒラギノ角ゴ ProN W3" charset="0"/>
              <a:cs typeface="ヒラギノ角ゴ ProN W3" charset="0"/>
            </a:endParaRPr>
          </a:p>
        </p:txBody>
      </p:sp>
      <p:sp>
        <p:nvSpPr>
          <p:cNvPr id="16" name="Content Placeholder 2"/>
          <p:cNvSpPr txBox="1">
            <a:spLocks/>
          </p:cNvSpPr>
          <p:nvPr/>
        </p:nvSpPr>
        <p:spPr>
          <a:xfrm>
            <a:off x="2072230" y="1134713"/>
            <a:ext cx="6115821" cy="5351671"/>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Euthanasia and assisted suicide!</a:t>
            </a:r>
          </a:p>
          <a:p>
            <a:pPr marL="0" indent="0">
              <a:buNone/>
            </a:pPr>
            <a:endParaRPr lang="en-US" dirty="0"/>
          </a:p>
          <a:p>
            <a:pPr marL="0" indent="0">
              <a:buNone/>
            </a:pPr>
            <a:r>
              <a:rPr lang="en-US" dirty="0"/>
              <a:t>Including minors (except Luxemburg)</a:t>
            </a:r>
          </a:p>
          <a:p>
            <a:pPr marL="0" indent="0">
              <a:buNone/>
            </a:pPr>
            <a:endParaRPr lang="en-US" dirty="0"/>
          </a:p>
          <a:p>
            <a:pPr marL="0" indent="0">
              <a:buNone/>
            </a:pPr>
            <a:r>
              <a:rPr lang="en-US" dirty="0"/>
              <a:t>Including non-terminal patients, also mental illness (not in minors)</a:t>
            </a:r>
          </a:p>
          <a:p>
            <a:pPr marL="0" indent="0">
              <a:buNone/>
            </a:pPr>
            <a:endParaRPr lang="en-US" dirty="0"/>
          </a:p>
          <a:p>
            <a:pPr marL="0" indent="0">
              <a:buNone/>
            </a:pPr>
            <a:r>
              <a:rPr lang="en-US" dirty="0"/>
              <a:t>No waiting period (except for non-terminal patients)</a:t>
            </a:r>
          </a:p>
          <a:p>
            <a:pPr marL="0" indent="0">
              <a:buNone/>
            </a:pPr>
            <a:endParaRPr lang="en-US" dirty="0"/>
          </a:p>
          <a:p>
            <a:pPr marL="0" indent="0">
              <a:buNone/>
            </a:pPr>
            <a:r>
              <a:rPr lang="en-US" dirty="0"/>
              <a:t>Capable patients (but exception for PVT and coma)</a:t>
            </a:r>
          </a:p>
        </p:txBody>
      </p:sp>
    </p:spTree>
    <p:extLst>
      <p:ext uri="{BB962C8B-B14F-4D97-AF65-F5344CB8AC3E}">
        <p14:creationId xmlns:p14="http://schemas.microsoft.com/office/powerpoint/2010/main" val="2917041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Date Placeholder 3"/>
          <p:cNvSpPr txBox="1">
            <a:spLocks noGrp="1"/>
          </p:cNvSpPr>
          <p:nvPr/>
        </p:nvSpPr>
        <p:spPr bwMode="auto">
          <a:xfrm>
            <a:off x="-6350" y="6405563"/>
            <a:ext cx="2268538"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2"/>
                </a:solidFill>
                <a:latin typeface="Arial" charset="0"/>
                <a:ea typeface="ＭＳ Ｐゴシック" charset="0"/>
              </a:defRPr>
            </a:lvl1pPr>
            <a:lvl2pPr marL="742950" indent="-285750" eaLnBrk="0" hangingPunct="0">
              <a:defRPr sz="1400">
                <a:solidFill>
                  <a:schemeClr val="tx2"/>
                </a:solidFill>
                <a:latin typeface="Arial" charset="0"/>
                <a:ea typeface="ＭＳ Ｐゴシック" charset="0"/>
              </a:defRPr>
            </a:lvl2pPr>
            <a:lvl3pPr marL="1143000" indent="-228600" eaLnBrk="0" hangingPunct="0">
              <a:defRPr sz="1400">
                <a:solidFill>
                  <a:schemeClr val="tx2"/>
                </a:solidFill>
                <a:latin typeface="Arial" charset="0"/>
                <a:ea typeface="ＭＳ Ｐゴシック" charset="0"/>
              </a:defRPr>
            </a:lvl3pPr>
            <a:lvl4pPr marL="1600200" indent="-228600" eaLnBrk="0" hangingPunct="0">
              <a:defRPr sz="1400">
                <a:solidFill>
                  <a:schemeClr val="tx2"/>
                </a:solidFill>
                <a:latin typeface="Arial" charset="0"/>
                <a:ea typeface="ＭＳ Ｐゴシック" charset="0"/>
              </a:defRPr>
            </a:lvl4pPr>
            <a:lvl5pPr marL="2057400" indent="-228600" eaLnBrk="0" hangingPunct="0">
              <a:defRPr sz="1400">
                <a:solidFill>
                  <a:schemeClr val="tx2"/>
                </a:solidFill>
                <a:latin typeface="Arial" charset="0"/>
                <a:ea typeface="ＭＳ Ｐゴシック" charset="0"/>
              </a:defRPr>
            </a:lvl5pPr>
            <a:lvl6pPr marL="2514600" indent="-228600" eaLnBrk="0" fontAlgn="base" hangingPunct="0">
              <a:spcBef>
                <a:spcPct val="0"/>
              </a:spcBef>
              <a:spcAft>
                <a:spcPct val="0"/>
              </a:spcAft>
              <a:defRPr sz="1400">
                <a:solidFill>
                  <a:schemeClr val="tx2"/>
                </a:solidFill>
                <a:latin typeface="Arial" charset="0"/>
                <a:ea typeface="ＭＳ Ｐゴシック" charset="0"/>
              </a:defRPr>
            </a:lvl6pPr>
            <a:lvl7pPr marL="2971800" indent="-228600" eaLnBrk="0" fontAlgn="base" hangingPunct="0">
              <a:spcBef>
                <a:spcPct val="0"/>
              </a:spcBef>
              <a:spcAft>
                <a:spcPct val="0"/>
              </a:spcAft>
              <a:defRPr sz="1400">
                <a:solidFill>
                  <a:schemeClr val="tx2"/>
                </a:solidFill>
                <a:latin typeface="Arial" charset="0"/>
                <a:ea typeface="ＭＳ Ｐゴシック" charset="0"/>
              </a:defRPr>
            </a:lvl7pPr>
            <a:lvl8pPr marL="3429000" indent="-228600" eaLnBrk="0" fontAlgn="base" hangingPunct="0">
              <a:spcBef>
                <a:spcPct val="0"/>
              </a:spcBef>
              <a:spcAft>
                <a:spcPct val="0"/>
              </a:spcAft>
              <a:defRPr sz="1400">
                <a:solidFill>
                  <a:schemeClr val="tx2"/>
                </a:solidFill>
                <a:latin typeface="Arial" charset="0"/>
                <a:ea typeface="ＭＳ Ｐゴシック" charset="0"/>
              </a:defRPr>
            </a:lvl8pPr>
            <a:lvl9pPr marL="3886200" indent="-228600" eaLnBrk="0" fontAlgn="base" hangingPunct="0">
              <a:spcBef>
                <a:spcPct val="0"/>
              </a:spcBef>
              <a:spcAft>
                <a:spcPct val="0"/>
              </a:spcAft>
              <a:defRPr sz="1400">
                <a:solidFill>
                  <a:schemeClr val="tx2"/>
                </a:solidFill>
                <a:latin typeface="Arial" charset="0"/>
                <a:ea typeface="ＭＳ Ｐゴシック" charset="0"/>
              </a:defRPr>
            </a:lvl9pPr>
          </a:lstStyle>
          <a:p>
            <a:pPr eaLnBrk="1" hangingPunct="1"/>
            <a:r>
              <a:rPr lang="nl-BE" sz="1000">
                <a:solidFill>
                  <a:schemeClr val="bg1"/>
                </a:solidFill>
              </a:rPr>
              <a:t>Euthanasia and palliative care</a:t>
            </a:r>
          </a:p>
          <a:p>
            <a:pPr eaLnBrk="1" hangingPunct="1"/>
            <a:r>
              <a:rPr lang="nl-BE" sz="1000">
                <a:solidFill>
                  <a:schemeClr val="tx1"/>
                </a:solidFill>
              </a:rPr>
              <a:t>   </a:t>
            </a:r>
          </a:p>
        </p:txBody>
      </p:sp>
      <p:sp>
        <p:nvSpPr>
          <p:cNvPr id="269315" name="Rectangle 2"/>
          <p:cNvSpPr>
            <a:spLocks noGrp="1" noChangeArrowheads="1"/>
          </p:cNvSpPr>
          <p:nvPr>
            <p:ph type="title" idx="4294967295"/>
          </p:nvPr>
        </p:nvSpPr>
        <p:spPr/>
        <p:txBody>
          <a:bodyPr>
            <a:normAutofit fontScale="90000"/>
          </a:bodyPr>
          <a:lstStyle/>
          <a:p>
            <a:pPr eaLnBrk="1" hangingPunct="1"/>
            <a:r>
              <a:rPr lang="en-US" sz="3600" dirty="0">
                <a:latin typeface="Arial" charset="0"/>
              </a:rPr>
              <a:t>Existing euthanasia laws have substantive criteria</a:t>
            </a:r>
          </a:p>
        </p:txBody>
      </p:sp>
      <p:sp>
        <p:nvSpPr>
          <p:cNvPr id="269316" name="Rectangle 3"/>
          <p:cNvSpPr>
            <a:spLocks noGrp="1" noChangeArrowheads="1"/>
          </p:cNvSpPr>
          <p:nvPr>
            <p:ph type="body" idx="4294967295"/>
          </p:nvPr>
        </p:nvSpPr>
        <p:spPr>
          <a:xfrm>
            <a:off x="611188" y="1268413"/>
            <a:ext cx="7848600" cy="5195887"/>
          </a:xfrm>
        </p:spPr>
        <p:txBody>
          <a:bodyPr>
            <a:normAutofit/>
          </a:bodyPr>
          <a:lstStyle/>
          <a:p>
            <a:pPr eaLnBrk="1" hangingPunct="1">
              <a:lnSpc>
                <a:spcPct val="90000"/>
              </a:lnSpc>
              <a:buFontTx/>
              <a:buNone/>
            </a:pPr>
            <a:r>
              <a:rPr lang="en-US" sz="2400" dirty="0" err="1">
                <a:latin typeface="Arial" charset="0"/>
              </a:rPr>
              <a:t>BeNeLux</a:t>
            </a:r>
            <a:r>
              <a:rPr lang="en-US" sz="2400" dirty="0">
                <a:latin typeface="Arial" charset="0"/>
              </a:rPr>
              <a:t>:</a:t>
            </a:r>
          </a:p>
          <a:p>
            <a:pPr marL="0" indent="0" eaLnBrk="1" hangingPunct="1">
              <a:lnSpc>
                <a:spcPct val="90000"/>
              </a:lnSpc>
              <a:buNone/>
            </a:pPr>
            <a:r>
              <a:rPr lang="nl-NL" sz="2400" b="1" dirty="0" err="1">
                <a:latin typeface="Arial" charset="0"/>
              </a:rPr>
              <a:t>Request</a:t>
            </a:r>
            <a:r>
              <a:rPr lang="nl-NL" sz="2400" dirty="0">
                <a:latin typeface="Arial" charset="0"/>
              </a:rPr>
              <a:t>: </a:t>
            </a:r>
            <a:r>
              <a:rPr lang="nl-NL" sz="2400" dirty="0" err="1">
                <a:solidFill>
                  <a:srgbClr val="7F7F7F"/>
                </a:solidFill>
                <a:latin typeface="Arial" charset="0"/>
              </a:rPr>
              <a:t>patient</a:t>
            </a:r>
            <a:r>
              <a:rPr lang="nl-NL" sz="2400" dirty="0">
                <a:solidFill>
                  <a:srgbClr val="7F7F7F"/>
                </a:solidFill>
                <a:latin typeface="Arial" charset="0"/>
              </a:rPr>
              <a:t> has made </a:t>
            </a:r>
            <a:r>
              <a:rPr lang="nl-NL" sz="2400" b="1" dirty="0" err="1">
                <a:solidFill>
                  <a:srgbClr val="7F7F7F"/>
                </a:solidFill>
                <a:latin typeface="Arial" charset="0"/>
              </a:rPr>
              <a:t>voluntary</a:t>
            </a:r>
            <a:r>
              <a:rPr lang="nl-NL" sz="2400" dirty="0">
                <a:solidFill>
                  <a:srgbClr val="7F7F7F"/>
                </a:solidFill>
                <a:latin typeface="Arial" charset="0"/>
              </a:rPr>
              <a:t> </a:t>
            </a:r>
            <a:r>
              <a:rPr lang="nl-NL" sz="2400" dirty="0" err="1">
                <a:solidFill>
                  <a:srgbClr val="7F7F7F"/>
                </a:solidFill>
                <a:latin typeface="Arial" charset="0"/>
              </a:rPr>
              <a:t>and</a:t>
            </a:r>
            <a:r>
              <a:rPr lang="nl-NL" sz="2400" dirty="0">
                <a:solidFill>
                  <a:srgbClr val="7F7F7F"/>
                </a:solidFill>
                <a:latin typeface="Arial" charset="0"/>
              </a:rPr>
              <a:t> well-	</a:t>
            </a:r>
            <a:r>
              <a:rPr lang="nl-NL" sz="2400" dirty="0" err="1">
                <a:solidFill>
                  <a:srgbClr val="7F7F7F"/>
                </a:solidFill>
                <a:latin typeface="Arial" charset="0"/>
              </a:rPr>
              <a:t>considered</a:t>
            </a:r>
            <a:r>
              <a:rPr lang="nl-NL" sz="2400" dirty="0">
                <a:solidFill>
                  <a:srgbClr val="7F7F7F"/>
                </a:solidFill>
                <a:latin typeface="Arial" charset="0"/>
              </a:rPr>
              <a:t> </a:t>
            </a:r>
            <a:r>
              <a:rPr lang="nl-NL" sz="2400" dirty="0" err="1">
                <a:solidFill>
                  <a:srgbClr val="7F7F7F"/>
                </a:solidFill>
                <a:latin typeface="Arial" charset="0"/>
              </a:rPr>
              <a:t>request</a:t>
            </a:r>
            <a:r>
              <a:rPr lang="nl-NL" sz="2400" dirty="0">
                <a:solidFill>
                  <a:srgbClr val="7F7F7F"/>
                </a:solidFill>
                <a:latin typeface="Arial" charset="0"/>
              </a:rPr>
              <a:t>;  (+ </a:t>
            </a:r>
            <a:r>
              <a:rPr lang="nl-NL" sz="2400" dirty="0" err="1">
                <a:solidFill>
                  <a:srgbClr val="7F7F7F"/>
                </a:solidFill>
                <a:latin typeface="Arial" charset="0"/>
              </a:rPr>
              <a:t>repeated</a:t>
            </a:r>
            <a:r>
              <a:rPr lang="nl-NL" sz="2400" dirty="0">
                <a:solidFill>
                  <a:srgbClr val="7F7F7F"/>
                </a:solidFill>
                <a:latin typeface="Arial" charset="0"/>
              </a:rPr>
              <a:t> </a:t>
            </a:r>
            <a:r>
              <a:rPr lang="nl-NL" sz="2400" dirty="0" err="1">
                <a:solidFill>
                  <a:srgbClr val="7F7F7F"/>
                </a:solidFill>
                <a:latin typeface="Arial" charset="0"/>
              </a:rPr>
              <a:t>and</a:t>
            </a:r>
            <a:r>
              <a:rPr lang="nl-NL" sz="2400" dirty="0">
                <a:solidFill>
                  <a:srgbClr val="7F7F7F"/>
                </a:solidFill>
                <a:latin typeface="Arial" charset="0"/>
              </a:rPr>
              <a:t> </a:t>
            </a:r>
            <a:r>
              <a:rPr lang="nl-NL" sz="2400" dirty="0" err="1">
                <a:solidFill>
                  <a:srgbClr val="7F7F7F"/>
                </a:solidFill>
                <a:latin typeface="Arial" charset="0"/>
              </a:rPr>
              <a:t>not</a:t>
            </a:r>
            <a:r>
              <a:rPr lang="nl-NL" sz="2400" dirty="0">
                <a:solidFill>
                  <a:srgbClr val="7F7F7F"/>
                </a:solidFill>
                <a:latin typeface="Arial" charset="0"/>
              </a:rPr>
              <a:t> the </a:t>
            </a:r>
            <a:r>
              <a:rPr lang="nl-NL" sz="2400" dirty="0" err="1">
                <a:solidFill>
                  <a:srgbClr val="7F7F7F"/>
                </a:solidFill>
                <a:latin typeface="Arial" charset="0"/>
              </a:rPr>
              <a:t>result</a:t>
            </a:r>
            <a:r>
              <a:rPr lang="nl-NL" sz="2400" dirty="0">
                <a:solidFill>
                  <a:srgbClr val="7F7F7F"/>
                </a:solidFill>
                <a:latin typeface="Arial" charset="0"/>
              </a:rPr>
              <a:t> 	of </a:t>
            </a:r>
            <a:r>
              <a:rPr lang="nl-NL" sz="2400" dirty="0" err="1">
                <a:solidFill>
                  <a:srgbClr val="7F7F7F"/>
                </a:solidFill>
                <a:latin typeface="Arial" charset="0"/>
              </a:rPr>
              <a:t>external</a:t>
            </a:r>
            <a:r>
              <a:rPr lang="nl-NL" sz="2400" dirty="0">
                <a:solidFill>
                  <a:srgbClr val="7F7F7F"/>
                </a:solidFill>
                <a:latin typeface="Arial" charset="0"/>
              </a:rPr>
              <a:t> </a:t>
            </a:r>
            <a:r>
              <a:rPr lang="nl-NL" sz="2400" dirty="0" err="1">
                <a:solidFill>
                  <a:srgbClr val="7F7F7F"/>
                </a:solidFill>
                <a:latin typeface="Arial" charset="0"/>
              </a:rPr>
              <a:t>pressure</a:t>
            </a:r>
            <a:r>
              <a:rPr lang="nl-NL" sz="2400" dirty="0">
                <a:solidFill>
                  <a:srgbClr val="7F7F7F"/>
                </a:solidFill>
                <a:latin typeface="Arial" charset="0"/>
              </a:rPr>
              <a:t>)</a:t>
            </a:r>
          </a:p>
          <a:p>
            <a:pPr marL="0" indent="0" eaLnBrk="1" hangingPunct="1">
              <a:lnSpc>
                <a:spcPct val="90000"/>
              </a:lnSpc>
              <a:buNone/>
            </a:pPr>
            <a:endParaRPr lang="nl-NL" sz="2400" b="1" dirty="0">
              <a:latin typeface="Arial" charset="0"/>
            </a:endParaRPr>
          </a:p>
          <a:p>
            <a:pPr marL="0" indent="0" eaLnBrk="1" hangingPunct="1">
              <a:lnSpc>
                <a:spcPct val="90000"/>
              </a:lnSpc>
              <a:buNone/>
            </a:pPr>
            <a:r>
              <a:rPr lang="nl-NL" sz="2400" b="1" dirty="0" err="1">
                <a:latin typeface="Arial" charset="0"/>
              </a:rPr>
              <a:t>Suffering</a:t>
            </a:r>
            <a:r>
              <a:rPr lang="nl-NL" sz="2400" b="1" dirty="0">
                <a:latin typeface="Arial" charset="0"/>
              </a:rPr>
              <a:t>:</a:t>
            </a:r>
            <a:r>
              <a:rPr lang="nl-NL" sz="2400" dirty="0">
                <a:latin typeface="Arial" charset="0"/>
              </a:rPr>
              <a:t> </a:t>
            </a:r>
            <a:r>
              <a:rPr lang="nl-NL" sz="2400" b="1" dirty="0" err="1">
                <a:solidFill>
                  <a:srgbClr val="7F7F7F"/>
                </a:solidFill>
                <a:latin typeface="Arial" charset="0"/>
              </a:rPr>
              <a:t>unbearable</a:t>
            </a:r>
            <a:r>
              <a:rPr lang="nl-NL" sz="2400" dirty="0">
                <a:solidFill>
                  <a:srgbClr val="7F7F7F"/>
                </a:solidFill>
                <a:latin typeface="Arial" charset="0"/>
              </a:rPr>
              <a:t> </a:t>
            </a:r>
            <a:r>
              <a:rPr lang="nl-NL" sz="2400" dirty="0" err="1">
                <a:solidFill>
                  <a:srgbClr val="7F7F7F"/>
                </a:solidFill>
                <a:latin typeface="Arial" charset="0"/>
              </a:rPr>
              <a:t>and</a:t>
            </a:r>
            <a:r>
              <a:rPr lang="nl-NL" sz="2400" dirty="0">
                <a:solidFill>
                  <a:srgbClr val="7F7F7F"/>
                </a:solidFill>
                <a:latin typeface="Arial" charset="0"/>
              </a:rPr>
              <a:t> </a:t>
            </a:r>
            <a:r>
              <a:rPr lang="nl-NL" sz="2400" b="1" dirty="0" err="1">
                <a:solidFill>
                  <a:srgbClr val="7F7F7F"/>
                </a:solidFill>
                <a:latin typeface="Arial" charset="0"/>
              </a:rPr>
              <a:t>irreversible</a:t>
            </a:r>
            <a:r>
              <a:rPr lang="nl-NL" sz="2400" dirty="0">
                <a:solidFill>
                  <a:srgbClr val="7F7F7F"/>
                </a:solidFill>
                <a:latin typeface="Arial" charset="0"/>
              </a:rPr>
              <a:t> + </a:t>
            </a:r>
            <a:r>
              <a:rPr lang="nl-NL" sz="2400" dirty="0" err="1">
                <a:solidFill>
                  <a:srgbClr val="7F7F7F"/>
                </a:solidFill>
                <a:latin typeface="Arial" charset="0"/>
              </a:rPr>
              <a:t>not</a:t>
            </a:r>
            <a:r>
              <a:rPr lang="nl-NL" sz="2400" dirty="0">
                <a:solidFill>
                  <a:srgbClr val="7F7F7F"/>
                </a:solidFill>
                <a:latin typeface="Arial" charset="0"/>
              </a:rPr>
              <a:t> </a:t>
            </a:r>
            <a:r>
              <a:rPr lang="nl-NL" sz="2400" dirty="0" err="1">
                <a:solidFill>
                  <a:srgbClr val="7F7F7F"/>
                </a:solidFill>
                <a:latin typeface="Arial" charset="0"/>
              </a:rPr>
              <a:t>alleviated</a:t>
            </a:r>
            <a:endParaRPr lang="nl-NL" sz="2400" dirty="0">
              <a:solidFill>
                <a:srgbClr val="7F7F7F"/>
              </a:solidFill>
              <a:latin typeface="Arial" charset="0"/>
            </a:endParaRPr>
          </a:p>
          <a:p>
            <a:pPr marL="457200" lvl="1" indent="0" eaLnBrk="1" hangingPunct="1">
              <a:lnSpc>
                <a:spcPct val="90000"/>
              </a:lnSpc>
              <a:buNone/>
            </a:pPr>
            <a:r>
              <a:rPr lang="nl-NL" sz="2000" dirty="0" err="1">
                <a:solidFill>
                  <a:srgbClr val="7F7F7F"/>
                </a:solidFill>
                <a:latin typeface="Arial" charset="0"/>
              </a:rPr>
              <a:t>physical</a:t>
            </a:r>
            <a:r>
              <a:rPr lang="nl-NL" sz="2000" dirty="0">
                <a:solidFill>
                  <a:srgbClr val="7F7F7F"/>
                </a:solidFill>
                <a:latin typeface="Arial" charset="0"/>
              </a:rPr>
              <a:t> or </a:t>
            </a:r>
            <a:r>
              <a:rPr lang="nl-NL" sz="2000" dirty="0" err="1">
                <a:solidFill>
                  <a:srgbClr val="7F7F7F"/>
                </a:solidFill>
                <a:latin typeface="Arial" charset="0"/>
              </a:rPr>
              <a:t>psychological</a:t>
            </a:r>
            <a:r>
              <a:rPr lang="nl-NL" sz="2000" dirty="0">
                <a:solidFill>
                  <a:srgbClr val="7F7F7F"/>
                </a:solidFill>
                <a:latin typeface="Arial" charset="0"/>
              </a:rPr>
              <a:t> </a:t>
            </a:r>
          </a:p>
          <a:p>
            <a:pPr marL="457200" lvl="1" indent="0" eaLnBrk="1" hangingPunct="1">
              <a:lnSpc>
                <a:spcPct val="90000"/>
              </a:lnSpc>
              <a:buNone/>
            </a:pPr>
            <a:r>
              <a:rPr lang="nl-NL" sz="2000" dirty="0" err="1">
                <a:solidFill>
                  <a:srgbClr val="7F7F7F"/>
                </a:solidFill>
                <a:latin typeface="Arial" charset="0"/>
              </a:rPr>
              <a:t>resulting</a:t>
            </a:r>
            <a:r>
              <a:rPr lang="nl-NL" sz="2000" dirty="0">
                <a:solidFill>
                  <a:srgbClr val="7F7F7F"/>
                </a:solidFill>
                <a:latin typeface="Arial" charset="0"/>
              </a:rPr>
              <a:t> </a:t>
            </a:r>
            <a:r>
              <a:rPr lang="nl-NL" sz="2000" dirty="0" err="1">
                <a:solidFill>
                  <a:srgbClr val="7F7F7F"/>
                </a:solidFill>
                <a:latin typeface="Arial" charset="0"/>
              </a:rPr>
              <a:t>from</a:t>
            </a:r>
            <a:r>
              <a:rPr lang="nl-NL" sz="2000" dirty="0">
                <a:solidFill>
                  <a:srgbClr val="7F7F7F"/>
                </a:solidFill>
                <a:latin typeface="Arial" charset="0"/>
              </a:rPr>
              <a:t> </a:t>
            </a:r>
            <a:r>
              <a:rPr lang="nl-NL" sz="2000" dirty="0" err="1">
                <a:solidFill>
                  <a:srgbClr val="7F7F7F"/>
                </a:solidFill>
                <a:latin typeface="Arial" charset="0"/>
              </a:rPr>
              <a:t>medical</a:t>
            </a:r>
            <a:r>
              <a:rPr lang="nl-NL" sz="2000" dirty="0">
                <a:solidFill>
                  <a:srgbClr val="7F7F7F"/>
                </a:solidFill>
                <a:latin typeface="Arial" charset="0"/>
              </a:rPr>
              <a:t> </a:t>
            </a:r>
            <a:r>
              <a:rPr lang="nl-NL" sz="2000" dirty="0" err="1">
                <a:solidFill>
                  <a:srgbClr val="7F7F7F"/>
                </a:solidFill>
                <a:latin typeface="Arial" charset="0"/>
              </a:rPr>
              <a:t>condition</a:t>
            </a:r>
            <a:r>
              <a:rPr lang="nl-NL" sz="2000" dirty="0">
                <a:solidFill>
                  <a:srgbClr val="7F7F7F"/>
                </a:solidFill>
                <a:latin typeface="Arial" charset="0"/>
              </a:rPr>
              <a:t> / </a:t>
            </a:r>
            <a:r>
              <a:rPr lang="nl-NL" sz="2000" dirty="0" err="1">
                <a:solidFill>
                  <a:srgbClr val="7F7F7F"/>
                </a:solidFill>
                <a:latin typeface="Arial" charset="0"/>
              </a:rPr>
              <a:t>diseas</a:t>
            </a:r>
            <a:r>
              <a:rPr lang="nl-NL" sz="2000" dirty="0" err="1">
                <a:latin typeface="Arial" charset="0"/>
              </a:rPr>
              <a:t>e</a:t>
            </a:r>
            <a:endParaRPr lang="nl-NL" sz="2000" dirty="0">
              <a:latin typeface="Arial" charset="0"/>
            </a:endParaRPr>
          </a:p>
          <a:p>
            <a:pPr marL="0" indent="0">
              <a:lnSpc>
                <a:spcPct val="90000"/>
              </a:lnSpc>
              <a:buNone/>
            </a:pPr>
            <a:endParaRPr lang="nl-NL" sz="2400" b="1" dirty="0">
              <a:latin typeface="Arial" charset="0"/>
            </a:endParaRPr>
          </a:p>
          <a:p>
            <a:pPr marL="0" indent="0">
              <a:lnSpc>
                <a:spcPct val="90000"/>
              </a:lnSpc>
              <a:buNone/>
            </a:pPr>
            <a:r>
              <a:rPr lang="nl-NL" sz="2400" b="1" dirty="0">
                <a:latin typeface="Arial" charset="0"/>
              </a:rPr>
              <a:t>Prospect</a:t>
            </a:r>
            <a:r>
              <a:rPr lang="nl-NL" sz="2400" dirty="0">
                <a:latin typeface="Arial" charset="0"/>
              </a:rPr>
              <a:t>: </a:t>
            </a:r>
            <a:r>
              <a:rPr lang="nl-NL" sz="2400" dirty="0">
                <a:solidFill>
                  <a:srgbClr val="7F7F7F"/>
                </a:solidFill>
                <a:latin typeface="Arial" charset="0"/>
              </a:rPr>
              <a:t>no </a:t>
            </a:r>
            <a:r>
              <a:rPr lang="nl-NL" sz="2400" dirty="0" err="1">
                <a:solidFill>
                  <a:srgbClr val="7F7F7F"/>
                </a:solidFill>
                <a:latin typeface="Arial" charset="0"/>
              </a:rPr>
              <a:t>reasonable</a:t>
            </a:r>
            <a:r>
              <a:rPr lang="nl-NL" sz="2400" dirty="0">
                <a:solidFill>
                  <a:srgbClr val="7F7F7F"/>
                </a:solidFill>
                <a:latin typeface="Arial" charset="0"/>
              </a:rPr>
              <a:t> prospect of </a:t>
            </a:r>
            <a:r>
              <a:rPr lang="nl-NL" sz="2400" dirty="0" err="1">
                <a:solidFill>
                  <a:srgbClr val="7F7F7F"/>
                </a:solidFill>
                <a:latin typeface="Arial" charset="0"/>
              </a:rPr>
              <a:t>improvement</a:t>
            </a:r>
            <a:r>
              <a:rPr lang="nl-NL" sz="2400" dirty="0">
                <a:solidFill>
                  <a:srgbClr val="7F7F7F"/>
                </a:solidFill>
                <a:latin typeface="Arial" charset="0"/>
              </a:rPr>
              <a:t> </a:t>
            </a:r>
          </a:p>
          <a:p>
            <a:pPr marL="0" indent="0" eaLnBrk="1" hangingPunct="1">
              <a:lnSpc>
                <a:spcPct val="90000"/>
              </a:lnSpc>
              <a:buNone/>
            </a:pPr>
            <a:endParaRPr lang="nl-NL" sz="2400" b="1" dirty="0">
              <a:latin typeface="Arial" charset="0"/>
            </a:endParaRPr>
          </a:p>
          <a:p>
            <a:pPr marL="0" indent="0" eaLnBrk="1" hangingPunct="1">
              <a:lnSpc>
                <a:spcPct val="90000"/>
              </a:lnSpc>
              <a:buNone/>
            </a:pPr>
            <a:r>
              <a:rPr lang="nl-NL" sz="2400" b="1" dirty="0" err="1">
                <a:latin typeface="Arial" charset="0"/>
              </a:rPr>
              <a:t>Informed</a:t>
            </a:r>
            <a:r>
              <a:rPr lang="nl-NL" sz="2400" dirty="0">
                <a:latin typeface="Arial" charset="0"/>
              </a:rPr>
              <a:t>: </a:t>
            </a:r>
            <a:r>
              <a:rPr lang="nl-NL" sz="2400" dirty="0" err="1">
                <a:solidFill>
                  <a:srgbClr val="7F7F7F"/>
                </a:solidFill>
                <a:latin typeface="Arial" charset="0"/>
              </a:rPr>
              <a:t>physician</a:t>
            </a:r>
            <a:r>
              <a:rPr lang="nl-NL" sz="2400" dirty="0">
                <a:solidFill>
                  <a:srgbClr val="7F7F7F"/>
                </a:solidFill>
                <a:latin typeface="Arial" charset="0"/>
              </a:rPr>
              <a:t> has </a:t>
            </a:r>
            <a:r>
              <a:rPr lang="nl-NL" sz="2400" dirty="0" err="1">
                <a:solidFill>
                  <a:srgbClr val="7F7F7F"/>
                </a:solidFill>
                <a:latin typeface="Arial" charset="0"/>
              </a:rPr>
              <a:t>informed</a:t>
            </a:r>
            <a:r>
              <a:rPr lang="nl-NL" sz="2400" dirty="0">
                <a:solidFill>
                  <a:srgbClr val="7F7F7F"/>
                </a:solidFill>
                <a:latin typeface="Arial" charset="0"/>
              </a:rPr>
              <a:t> </a:t>
            </a:r>
            <a:r>
              <a:rPr lang="nl-NL" sz="2400" dirty="0" err="1">
                <a:solidFill>
                  <a:srgbClr val="7F7F7F"/>
                </a:solidFill>
                <a:latin typeface="Arial" charset="0"/>
              </a:rPr>
              <a:t>patient</a:t>
            </a:r>
            <a:r>
              <a:rPr lang="nl-NL" sz="2400" dirty="0">
                <a:solidFill>
                  <a:srgbClr val="7F7F7F"/>
                </a:solidFill>
                <a:latin typeface="Arial" charset="0"/>
              </a:rPr>
              <a:t> </a:t>
            </a:r>
            <a:r>
              <a:rPr lang="nl-NL" sz="2400" dirty="0" err="1">
                <a:solidFill>
                  <a:srgbClr val="7F7F7F"/>
                </a:solidFill>
                <a:latin typeface="Arial" charset="0"/>
              </a:rPr>
              <a:t>about</a:t>
            </a:r>
            <a:r>
              <a:rPr lang="nl-NL" sz="2400" dirty="0">
                <a:solidFill>
                  <a:srgbClr val="7F7F7F"/>
                </a:solidFill>
                <a:latin typeface="Arial" charset="0"/>
              </a:rPr>
              <a:t> his/her </a:t>
            </a:r>
            <a:r>
              <a:rPr lang="nl-NL" sz="2400" dirty="0" err="1">
                <a:solidFill>
                  <a:srgbClr val="7F7F7F"/>
                </a:solidFill>
                <a:latin typeface="Arial" charset="0"/>
              </a:rPr>
              <a:t>situation</a:t>
            </a:r>
            <a:r>
              <a:rPr lang="nl-NL" sz="2400" dirty="0">
                <a:solidFill>
                  <a:srgbClr val="7F7F7F"/>
                </a:solidFill>
                <a:latin typeface="Arial" charset="0"/>
              </a:rPr>
              <a:t> </a:t>
            </a:r>
            <a:r>
              <a:rPr lang="nl-NL" sz="2400" dirty="0" err="1">
                <a:solidFill>
                  <a:srgbClr val="7F7F7F"/>
                </a:solidFill>
                <a:latin typeface="Arial" charset="0"/>
              </a:rPr>
              <a:t>and</a:t>
            </a:r>
            <a:r>
              <a:rPr lang="nl-NL" sz="2400" dirty="0">
                <a:solidFill>
                  <a:srgbClr val="7F7F7F"/>
                </a:solidFill>
                <a:latin typeface="Arial" charset="0"/>
              </a:rPr>
              <a:t> </a:t>
            </a:r>
            <a:r>
              <a:rPr lang="nl-NL" sz="2400" dirty="0" err="1">
                <a:solidFill>
                  <a:srgbClr val="7F7F7F"/>
                </a:solidFill>
                <a:latin typeface="Arial" charset="0"/>
              </a:rPr>
              <a:t>prospects</a:t>
            </a:r>
            <a:r>
              <a:rPr lang="nl-NL" sz="2400" dirty="0">
                <a:latin typeface="Arial" charset="0"/>
              </a:rPr>
              <a:t>; </a:t>
            </a:r>
          </a:p>
        </p:txBody>
      </p:sp>
    </p:spTree>
    <p:extLst>
      <p:ext uri="{BB962C8B-B14F-4D97-AF65-F5344CB8AC3E}">
        <p14:creationId xmlns:p14="http://schemas.microsoft.com/office/powerpoint/2010/main" val="3332956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Date Placeholder 3"/>
          <p:cNvSpPr txBox="1">
            <a:spLocks noGrp="1"/>
          </p:cNvSpPr>
          <p:nvPr/>
        </p:nvSpPr>
        <p:spPr bwMode="auto">
          <a:xfrm>
            <a:off x="-6350" y="6405563"/>
            <a:ext cx="2268538"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2"/>
                </a:solidFill>
                <a:latin typeface="Arial" charset="0"/>
                <a:ea typeface="ＭＳ Ｐゴシック" charset="0"/>
              </a:defRPr>
            </a:lvl1pPr>
            <a:lvl2pPr marL="742950" indent="-285750" eaLnBrk="0" hangingPunct="0">
              <a:defRPr sz="1400">
                <a:solidFill>
                  <a:schemeClr val="tx2"/>
                </a:solidFill>
                <a:latin typeface="Arial" charset="0"/>
                <a:ea typeface="ＭＳ Ｐゴシック" charset="0"/>
              </a:defRPr>
            </a:lvl2pPr>
            <a:lvl3pPr marL="1143000" indent="-228600" eaLnBrk="0" hangingPunct="0">
              <a:defRPr sz="1400">
                <a:solidFill>
                  <a:schemeClr val="tx2"/>
                </a:solidFill>
                <a:latin typeface="Arial" charset="0"/>
                <a:ea typeface="ＭＳ Ｐゴシック" charset="0"/>
              </a:defRPr>
            </a:lvl3pPr>
            <a:lvl4pPr marL="1600200" indent="-228600" eaLnBrk="0" hangingPunct="0">
              <a:defRPr sz="1400">
                <a:solidFill>
                  <a:schemeClr val="tx2"/>
                </a:solidFill>
                <a:latin typeface="Arial" charset="0"/>
                <a:ea typeface="ＭＳ Ｐゴシック" charset="0"/>
              </a:defRPr>
            </a:lvl4pPr>
            <a:lvl5pPr marL="2057400" indent="-228600" eaLnBrk="0" hangingPunct="0">
              <a:defRPr sz="1400">
                <a:solidFill>
                  <a:schemeClr val="tx2"/>
                </a:solidFill>
                <a:latin typeface="Arial" charset="0"/>
                <a:ea typeface="ＭＳ Ｐゴシック" charset="0"/>
              </a:defRPr>
            </a:lvl5pPr>
            <a:lvl6pPr marL="2514600" indent="-228600" eaLnBrk="0" fontAlgn="base" hangingPunct="0">
              <a:spcBef>
                <a:spcPct val="0"/>
              </a:spcBef>
              <a:spcAft>
                <a:spcPct val="0"/>
              </a:spcAft>
              <a:defRPr sz="1400">
                <a:solidFill>
                  <a:schemeClr val="tx2"/>
                </a:solidFill>
                <a:latin typeface="Arial" charset="0"/>
                <a:ea typeface="ＭＳ Ｐゴシック" charset="0"/>
              </a:defRPr>
            </a:lvl6pPr>
            <a:lvl7pPr marL="2971800" indent="-228600" eaLnBrk="0" fontAlgn="base" hangingPunct="0">
              <a:spcBef>
                <a:spcPct val="0"/>
              </a:spcBef>
              <a:spcAft>
                <a:spcPct val="0"/>
              </a:spcAft>
              <a:defRPr sz="1400">
                <a:solidFill>
                  <a:schemeClr val="tx2"/>
                </a:solidFill>
                <a:latin typeface="Arial" charset="0"/>
                <a:ea typeface="ＭＳ Ｐゴシック" charset="0"/>
              </a:defRPr>
            </a:lvl7pPr>
            <a:lvl8pPr marL="3429000" indent="-228600" eaLnBrk="0" fontAlgn="base" hangingPunct="0">
              <a:spcBef>
                <a:spcPct val="0"/>
              </a:spcBef>
              <a:spcAft>
                <a:spcPct val="0"/>
              </a:spcAft>
              <a:defRPr sz="1400">
                <a:solidFill>
                  <a:schemeClr val="tx2"/>
                </a:solidFill>
                <a:latin typeface="Arial" charset="0"/>
                <a:ea typeface="ＭＳ Ｐゴシック" charset="0"/>
              </a:defRPr>
            </a:lvl8pPr>
            <a:lvl9pPr marL="3886200" indent="-228600" eaLnBrk="0" fontAlgn="base" hangingPunct="0">
              <a:spcBef>
                <a:spcPct val="0"/>
              </a:spcBef>
              <a:spcAft>
                <a:spcPct val="0"/>
              </a:spcAft>
              <a:defRPr sz="1400">
                <a:solidFill>
                  <a:schemeClr val="tx2"/>
                </a:solidFill>
                <a:latin typeface="Arial" charset="0"/>
                <a:ea typeface="ＭＳ Ｐゴシック" charset="0"/>
              </a:defRPr>
            </a:lvl9pPr>
          </a:lstStyle>
          <a:p>
            <a:pPr eaLnBrk="1" hangingPunct="1"/>
            <a:r>
              <a:rPr lang="nl-BE" sz="1000">
                <a:solidFill>
                  <a:schemeClr val="bg1"/>
                </a:solidFill>
              </a:rPr>
              <a:t>Euthanasia and palliative care</a:t>
            </a:r>
          </a:p>
          <a:p>
            <a:pPr eaLnBrk="1" hangingPunct="1"/>
            <a:r>
              <a:rPr lang="nl-BE" sz="1000">
                <a:solidFill>
                  <a:schemeClr val="tx1"/>
                </a:solidFill>
              </a:rPr>
              <a:t>   </a:t>
            </a:r>
          </a:p>
        </p:txBody>
      </p:sp>
      <p:sp>
        <p:nvSpPr>
          <p:cNvPr id="271363" name="Rectangle 2"/>
          <p:cNvSpPr>
            <a:spLocks noGrp="1" noChangeArrowheads="1"/>
          </p:cNvSpPr>
          <p:nvPr>
            <p:ph type="title" idx="4294967295"/>
          </p:nvPr>
        </p:nvSpPr>
        <p:spPr/>
        <p:txBody>
          <a:bodyPr/>
          <a:lstStyle/>
          <a:p>
            <a:pPr eaLnBrk="1" hangingPunct="1"/>
            <a:r>
              <a:rPr lang="en-US" sz="3600" dirty="0">
                <a:latin typeface="Arial" charset="0"/>
              </a:rPr>
              <a:t>..and procedural criteria</a:t>
            </a:r>
          </a:p>
        </p:txBody>
      </p:sp>
      <p:sp>
        <p:nvSpPr>
          <p:cNvPr id="271364" name="Rectangle 3"/>
          <p:cNvSpPr>
            <a:spLocks noGrp="1" noChangeArrowheads="1"/>
          </p:cNvSpPr>
          <p:nvPr>
            <p:ph type="body" idx="4294967295"/>
          </p:nvPr>
        </p:nvSpPr>
        <p:spPr>
          <a:xfrm>
            <a:off x="611188" y="1268413"/>
            <a:ext cx="7848600" cy="5195887"/>
          </a:xfrm>
        </p:spPr>
        <p:txBody>
          <a:bodyPr/>
          <a:lstStyle/>
          <a:p>
            <a:pPr marL="0" indent="0" eaLnBrk="1" hangingPunct="1">
              <a:buNone/>
            </a:pPr>
            <a:r>
              <a:rPr lang="nl-NL" b="1" dirty="0">
                <a:latin typeface="Arial" charset="0"/>
              </a:rPr>
              <a:t>A priori</a:t>
            </a:r>
            <a:r>
              <a:rPr lang="nl-NL" dirty="0">
                <a:latin typeface="Arial" charset="0"/>
              </a:rPr>
              <a:t>: </a:t>
            </a:r>
            <a:r>
              <a:rPr lang="nl-NL" dirty="0" err="1">
                <a:solidFill>
                  <a:srgbClr val="7F7F7F"/>
                </a:solidFill>
                <a:latin typeface="Arial" charset="0"/>
              </a:rPr>
              <a:t>attending</a:t>
            </a:r>
            <a:r>
              <a:rPr lang="nl-NL" dirty="0">
                <a:solidFill>
                  <a:srgbClr val="7F7F7F"/>
                </a:solidFill>
                <a:latin typeface="Arial" charset="0"/>
              </a:rPr>
              <a:t> </a:t>
            </a:r>
            <a:r>
              <a:rPr lang="nl-NL" dirty="0" err="1">
                <a:solidFill>
                  <a:srgbClr val="7F7F7F"/>
                </a:solidFill>
                <a:latin typeface="Arial" charset="0"/>
              </a:rPr>
              <a:t>physician</a:t>
            </a:r>
            <a:r>
              <a:rPr lang="nl-NL" dirty="0">
                <a:solidFill>
                  <a:srgbClr val="7F7F7F"/>
                </a:solidFill>
                <a:latin typeface="Arial" charset="0"/>
              </a:rPr>
              <a:t> must consult </a:t>
            </a:r>
            <a:r>
              <a:rPr lang="nl-NL" dirty="0" err="1">
                <a:solidFill>
                  <a:srgbClr val="7F7F7F"/>
                </a:solidFill>
                <a:latin typeface="Arial" charset="0"/>
              </a:rPr>
              <a:t>another</a:t>
            </a:r>
            <a:r>
              <a:rPr lang="nl-NL" dirty="0">
                <a:solidFill>
                  <a:srgbClr val="7F7F7F"/>
                </a:solidFill>
                <a:latin typeface="Arial" charset="0"/>
              </a:rPr>
              <a:t> </a:t>
            </a:r>
            <a:r>
              <a:rPr lang="nl-NL" dirty="0" err="1">
                <a:solidFill>
                  <a:srgbClr val="7F7F7F"/>
                </a:solidFill>
                <a:latin typeface="Arial" charset="0"/>
              </a:rPr>
              <a:t>physician</a:t>
            </a:r>
            <a:r>
              <a:rPr lang="nl-NL" dirty="0">
                <a:solidFill>
                  <a:srgbClr val="7F7F7F"/>
                </a:solidFill>
                <a:latin typeface="Arial" charset="0"/>
              </a:rPr>
              <a:t> </a:t>
            </a:r>
            <a:r>
              <a:rPr lang="nl-NL" dirty="0" err="1">
                <a:solidFill>
                  <a:srgbClr val="7F7F7F"/>
                </a:solidFill>
                <a:latin typeface="Arial" charset="0"/>
              </a:rPr>
              <a:t>before</a:t>
            </a:r>
            <a:r>
              <a:rPr lang="nl-NL" dirty="0">
                <a:solidFill>
                  <a:srgbClr val="7F7F7F"/>
                </a:solidFill>
                <a:latin typeface="Arial" charset="0"/>
              </a:rPr>
              <a:t> </a:t>
            </a:r>
            <a:r>
              <a:rPr lang="nl-NL" dirty="0" err="1">
                <a:solidFill>
                  <a:srgbClr val="7F7F7F"/>
                </a:solidFill>
                <a:latin typeface="Arial" charset="0"/>
              </a:rPr>
              <a:t>deciding</a:t>
            </a:r>
            <a:r>
              <a:rPr lang="nl-NL" dirty="0">
                <a:solidFill>
                  <a:srgbClr val="7F7F7F"/>
                </a:solidFill>
                <a:latin typeface="Arial" charset="0"/>
              </a:rPr>
              <a:t> </a:t>
            </a:r>
            <a:r>
              <a:rPr lang="nl-NL" dirty="0" err="1">
                <a:solidFill>
                  <a:srgbClr val="7F7F7F"/>
                </a:solidFill>
                <a:latin typeface="Arial" charset="0"/>
              </a:rPr>
              <a:t>to</a:t>
            </a:r>
            <a:r>
              <a:rPr lang="nl-NL" dirty="0">
                <a:solidFill>
                  <a:srgbClr val="7F7F7F"/>
                </a:solidFill>
                <a:latin typeface="Arial" charset="0"/>
              </a:rPr>
              <a:t> </a:t>
            </a:r>
            <a:r>
              <a:rPr lang="nl-NL" dirty="0" err="1">
                <a:solidFill>
                  <a:srgbClr val="7F7F7F"/>
                </a:solidFill>
                <a:latin typeface="Arial" charset="0"/>
              </a:rPr>
              <a:t>grant</a:t>
            </a:r>
            <a:r>
              <a:rPr lang="nl-NL" dirty="0">
                <a:solidFill>
                  <a:srgbClr val="7F7F7F"/>
                </a:solidFill>
                <a:latin typeface="Arial" charset="0"/>
              </a:rPr>
              <a:t> a </a:t>
            </a:r>
            <a:r>
              <a:rPr lang="nl-NL" dirty="0" err="1">
                <a:solidFill>
                  <a:srgbClr val="7F7F7F"/>
                </a:solidFill>
                <a:latin typeface="Arial" charset="0"/>
              </a:rPr>
              <a:t>request</a:t>
            </a:r>
            <a:endParaRPr lang="nl-NL" dirty="0">
              <a:solidFill>
                <a:srgbClr val="7F7F7F"/>
              </a:solidFill>
              <a:latin typeface="Arial" charset="0"/>
            </a:endParaRPr>
          </a:p>
          <a:p>
            <a:pPr marL="0" indent="0" eaLnBrk="1" hangingPunct="1">
              <a:buNone/>
            </a:pPr>
            <a:endParaRPr lang="nl-NL" dirty="0">
              <a:latin typeface="Arial" charset="0"/>
            </a:endParaRPr>
          </a:p>
          <a:p>
            <a:pPr marL="0" indent="0" eaLnBrk="1" hangingPunct="1">
              <a:buNone/>
            </a:pPr>
            <a:r>
              <a:rPr lang="nl-NL" b="1" dirty="0">
                <a:latin typeface="Arial" charset="0"/>
              </a:rPr>
              <a:t>A posteriori</a:t>
            </a:r>
            <a:r>
              <a:rPr lang="nl-NL" dirty="0">
                <a:latin typeface="Arial" charset="0"/>
              </a:rPr>
              <a:t>: </a:t>
            </a:r>
            <a:r>
              <a:rPr lang="nl-NL" dirty="0" err="1">
                <a:solidFill>
                  <a:srgbClr val="7F7F7F"/>
                </a:solidFill>
                <a:latin typeface="Arial" charset="0"/>
              </a:rPr>
              <a:t>physician</a:t>
            </a:r>
            <a:r>
              <a:rPr lang="nl-NL" dirty="0">
                <a:solidFill>
                  <a:srgbClr val="7F7F7F"/>
                </a:solidFill>
                <a:latin typeface="Arial" charset="0"/>
              </a:rPr>
              <a:t> must </a:t>
            </a:r>
            <a:r>
              <a:rPr lang="nl-NL" dirty="0" err="1">
                <a:solidFill>
                  <a:srgbClr val="7F7F7F"/>
                </a:solidFill>
                <a:latin typeface="Arial" charset="0"/>
              </a:rPr>
              <a:t>notify</a:t>
            </a:r>
            <a:r>
              <a:rPr lang="nl-NL" dirty="0">
                <a:solidFill>
                  <a:srgbClr val="7F7F7F"/>
                </a:solidFill>
                <a:latin typeface="Arial" charset="0"/>
              </a:rPr>
              <a:t> the case of </a:t>
            </a:r>
            <a:r>
              <a:rPr lang="nl-NL" dirty="0" err="1">
                <a:solidFill>
                  <a:srgbClr val="7F7F7F"/>
                </a:solidFill>
                <a:latin typeface="Arial" charset="0"/>
              </a:rPr>
              <a:t>euthanasia</a:t>
            </a:r>
            <a:r>
              <a:rPr lang="nl-NL" dirty="0">
                <a:solidFill>
                  <a:srgbClr val="7F7F7F"/>
                </a:solidFill>
                <a:latin typeface="Arial" charset="0"/>
              </a:rPr>
              <a:t> </a:t>
            </a:r>
            <a:r>
              <a:rPr lang="nl-NL" dirty="0" err="1">
                <a:solidFill>
                  <a:srgbClr val="7F7F7F"/>
                </a:solidFill>
                <a:latin typeface="Arial" charset="0"/>
              </a:rPr>
              <a:t>for</a:t>
            </a:r>
            <a:r>
              <a:rPr lang="nl-NL" dirty="0">
                <a:solidFill>
                  <a:srgbClr val="7F7F7F"/>
                </a:solidFill>
                <a:latin typeface="Arial" charset="0"/>
              </a:rPr>
              <a:t> review</a:t>
            </a:r>
          </a:p>
          <a:p>
            <a:pPr eaLnBrk="1" hangingPunct="1"/>
            <a:endParaRPr lang="nl-NL" dirty="0">
              <a:latin typeface="Arial" charset="0"/>
            </a:endParaRPr>
          </a:p>
          <a:p>
            <a:pPr eaLnBrk="1" hangingPunct="1"/>
            <a:endParaRPr lang="nl-NL" dirty="0">
              <a:latin typeface="Arial" charset="0"/>
            </a:endParaRPr>
          </a:p>
        </p:txBody>
      </p:sp>
    </p:spTree>
    <p:extLst>
      <p:ext uri="{BB962C8B-B14F-4D97-AF65-F5344CB8AC3E}">
        <p14:creationId xmlns:p14="http://schemas.microsoft.com/office/powerpoint/2010/main" val="13376673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Screen Shot 2015-11-30 at 15.49.38.png"/>
          <p:cNvPicPr>
            <a:picLocks noGrp="1" noChangeAspect="1"/>
          </p:cNvPicPr>
          <p:nvPr>
            <p:ph idx="1"/>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t="3045" b="3045"/>
          <a:stretch>
            <a:fillRect/>
          </a:stretch>
        </p:blipFill>
        <p:spPr>
          <a:xfrm>
            <a:off x="0" y="0"/>
            <a:ext cx="9144000" cy="6734730"/>
          </a:xfrm>
        </p:spPr>
      </p:pic>
      <p:sp>
        <p:nvSpPr>
          <p:cNvPr id="2" name="Title 1"/>
          <p:cNvSpPr>
            <a:spLocks noGrp="1"/>
          </p:cNvSpPr>
          <p:nvPr>
            <p:ph type="title"/>
          </p:nvPr>
        </p:nvSpPr>
        <p:spPr>
          <a:xfrm>
            <a:off x="296333" y="0"/>
            <a:ext cx="8380942" cy="1047363"/>
          </a:xfrm>
        </p:spPr>
        <p:txBody>
          <a:bodyPr/>
          <a:lstStyle/>
          <a:p>
            <a:r>
              <a:rPr lang="en-US" sz="4400" dirty="0"/>
              <a:t>USA </a:t>
            </a:r>
          </a:p>
        </p:txBody>
      </p:sp>
      <p:sp>
        <p:nvSpPr>
          <p:cNvPr id="15" name="Content Placeholder 2"/>
          <p:cNvSpPr txBox="1">
            <a:spLocks/>
          </p:cNvSpPr>
          <p:nvPr/>
        </p:nvSpPr>
        <p:spPr>
          <a:xfrm>
            <a:off x="2072231" y="1513091"/>
            <a:ext cx="5459106"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Only assisted suicide!</a:t>
            </a:r>
          </a:p>
          <a:p>
            <a:pPr marL="0" indent="0">
              <a:buNone/>
            </a:pPr>
            <a:r>
              <a:rPr lang="en-US" dirty="0"/>
              <a:t>Only for adults</a:t>
            </a:r>
          </a:p>
          <a:p>
            <a:pPr marL="0" indent="0">
              <a:buNone/>
            </a:pPr>
            <a:r>
              <a:rPr lang="en-US" dirty="0"/>
              <a:t>Only for terminal patients (6 months survival)</a:t>
            </a:r>
          </a:p>
          <a:p>
            <a:pPr marL="0" indent="0">
              <a:buNone/>
            </a:pPr>
            <a:r>
              <a:rPr lang="en-US" dirty="0"/>
              <a:t>Waiting period</a:t>
            </a:r>
          </a:p>
          <a:p>
            <a:pPr marL="0" indent="0">
              <a:buNone/>
            </a:pPr>
            <a:r>
              <a:rPr lang="en-US" dirty="0"/>
              <a:t>Only capable patients</a:t>
            </a:r>
          </a:p>
          <a:p>
            <a:pPr marL="0" indent="0">
              <a:buNone/>
            </a:pPr>
            <a:r>
              <a:rPr lang="en-US" dirty="0"/>
              <a:t>(no psychiatric consultation</a:t>
            </a:r>
            <a:r>
              <a:rPr lang="en-US" dirty="0">
                <a:effectLst>
                  <a:outerShdw blurRad="50800" dist="38100" dir="2700000" algn="tl" rotWithShape="0">
                    <a:srgbClr val="000000">
                      <a:alpha val="43000"/>
                    </a:srgbClr>
                  </a:outerShdw>
                </a:effectLst>
              </a:rPr>
              <a:t>)</a:t>
            </a:r>
          </a:p>
          <a:p>
            <a:endParaRPr lang="en-US"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42314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Focus of talk</a:t>
            </a:r>
          </a:p>
        </p:txBody>
      </p:sp>
      <p:sp>
        <p:nvSpPr>
          <p:cNvPr id="3" name="Content Placeholder 2"/>
          <p:cNvSpPr>
            <a:spLocks noGrp="1"/>
          </p:cNvSpPr>
          <p:nvPr>
            <p:ph idx="1"/>
          </p:nvPr>
        </p:nvSpPr>
        <p:spPr>
          <a:xfrm>
            <a:off x="457200" y="1307940"/>
            <a:ext cx="7668228" cy="4818224"/>
          </a:xfrm>
        </p:spPr>
        <p:txBody>
          <a:bodyPr>
            <a:normAutofit fontScale="92500" lnSpcReduction="20000"/>
          </a:bodyPr>
          <a:lstStyle/>
          <a:p>
            <a:pPr marL="514350" indent="-514350">
              <a:buFont typeface="+mj-lt"/>
              <a:buAutoNum type="arabicPeriod"/>
            </a:pPr>
            <a:r>
              <a:rPr lang="en-US" dirty="0"/>
              <a:t>MAID across the world</a:t>
            </a:r>
          </a:p>
          <a:p>
            <a:pPr marL="457200" lvl="1" indent="0">
              <a:buNone/>
            </a:pPr>
            <a:r>
              <a:rPr lang="en-US" dirty="0"/>
              <a:t>	</a:t>
            </a:r>
            <a:r>
              <a:rPr lang="en-US" sz="2400" dirty="0">
                <a:solidFill>
                  <a:schemeClr val="bg1">
                    <a:lumMod val="65000"/>
                  </a:schemeClr>
                </a:solidFill>
              </a:rPr>
              <a:t>regulation + research data on attitudes and practices</a:t>
            </a:r>
          </a:p>
          <a:p>
            <a:pPr marL="800100" lvl="1" indent="-342900">
              <a:buFont typeface="+mj-lt"/>
              <a:buAutoNum type="arabicPeriod"/>
            </a:pPr>
            <a:endParaRPr lang="en-US" sz="1800" dirty="0"/>
          </a:p>
          <a:p>
            <a:pPr marL="514350" indent="-514350">
              <a:buFont typeface="+mj-lt"/>
              <a:buAutoNum type="arabicPeriod"/>
            </a:pPr>
            <a:r>
              <a:rPr lang="en-US" dirty="0"/>
              <a:t>Inappropriate end-of-life care?</a:t>
            </a:r>
          </a:p>
          <a:p>
            <a:pPr marL="457200" lvl="1" indent="0">
              <a:buNone/>
            </a:pPr>
            <a:r>
              <a:rPr lang="en-US" dirty="0"/>
              <a:t>	</a:t>
            </a:r>
            <a:r>
              <a:rPr lang="en-US" sz="2400" dirty="0">
                <a:solidFill>
                  <a:schemeClr val="bg1">
                    <a:lumMod val="65000"/>
                  </a:schemeClr>
                </a:solidFill>
              </a:rPr>
              <a:t>research data based on quality indicators</a:t>
            </a:r>
          </a:p>
          <a:p>
            <a:pPr marL="914400" lvl="1" indent="-457200">
              <a:buFont typeface="+mj-lt"/>
              <a:buAutoNum type="arabicPeriod"/>
            </a:pPr>
            <a:endParaRPr lang="en-US" sz="2400" dirty="0"/>
          </a:p>
          <a:p>
            <a:pPr marL="514350" indent="-514350">
              <a:buFont typeface="+mj-lt"/>
              <a:buAutoNum type="arabicPeriod"/>
            </a:pPr>
            <a:r>
              <a:rPr lang="en-US" dirty="0"/>
              <a:t>Advance care planning</a:t>
            </a:r>
          </a:p>
          <a:p>
            <a:pPr marL="457200" lvl="1" indent="0">
              <a:buNone/>
            </a:pPr>
            <a:r>
              <a:rPr lang="en-US" dirty="0"/>
              <a:t>	</a:t>
            </a:r>
            <a:r>
              <a:rPr lang="en-US" sz="2400" dirty="0">
                <a:solidFill>
                  <a:schemeClr val="bg1">
                    <a:lumMod val="65000"/>
                  </a:schemeClr>
                </a:solidFill>
              </a:rPr>
              <a:t>regulation in the </a:t>
            </a:r>
            <a:r>
              <a:rPr lang="en-US" sz="2400" dirty="0" err="1">
                <a:solidFill>
                  <a:schemeClr val="bg1">
                    <a:lumMod val="65000"/>
                  </a:schemeClr>
                </a:solidFill>
              </a:rPr>
              <a:t>BeNeLux</a:t>
            </a:r>
            <a:r>
              <a:rPr lang="en-US" sz="2400" dirty="0">
                <a:solidFill>
                  <a:schemeClr val="bg1">
                    <a:lumMod val="65000"/>
                  </a:schemeClr>
                </a:solidFill>
              </a:rPr>
              <a:t> + research data based on quality 	indicators</a:t>
            </a:r>
          </a:p>
          <a:p>
            <a:pPr marL="457200" lvl="1" indent="0">
              <a:buNone/>
            </a:pPr>
            <a:endParaRPr lang="en-US" sz="2400" dirty="0">
              <a:solidFill>
                <a:schemeClr val="bg1">
                  <a:lumMod val="65000"/>
                </a:schemeClr>
              </a:solidFill>
            </a:endParaRPr>
          </a:p>
          <a:p>
            <a:pPr marL="514350" indent="-514350">
              <a:buFont typeface="+mj-lt"/>
              <a:buAutoNum type="arabicPeriod"/>
            </a:pPr>
            <a:r>
              <a:rPr lang="en-US" dirty="0"/>
              <a:t>Other issues for a death with dignity</a:t>
            </a:r>
          </a:p>
          <a:p>
            <a:pPr marL="457200" lvl="1" indent="0">
              <a:buNone/>
            </a:pPr>
            <a:r>
              <a:rPr lang="en-US" dirty="0"/>
              <a:t>	</a:t>
            </a:r>
            <a:endParaRPr lang="en-US" sz="2400" dirty="0"/>
          </a:p>
          <a:p>
            <a:pPr marL="457200" lvl="1" indent="0">
              <a:buNone/>
            </a:pPr>
            <a:endParaRPr lang="en-US" sz="2400" dirty="0"/>
          </a:p>
          <a:p>
            <a:pPr marL="914400" lvl="1" indent="-457200">
              <a:buFont typeface="+mj-lt"/>
              <a:buAutoNum type="arabicPeriod"/>
            </a:pPr>
            <a:endParaRPr lang="en-US" sz="2400" dirty="0"/>
          </a:p>
        </p:txBody>
      </p:sp>
      <p:pic>
        <p:nvPicPr>
          <p:cNvPr id="4" name="Picture 2" descr="mage result for aline de vlemin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3128" y="3717052"/>
            <a:ext cx="743672" cy="111745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034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p:cNvPicPr>
            <a:picLocks noGrp="1" noChangeAspect="1"/>
          </p:cNvPicPr>
          <p:nvPr>
            <p:ph idx="1"/>
          </p:nvPr>
        </p:nvPicPr>
        <p:blipFill>
          <a:blip r:embed="rId3">
            <a:duotone>
              <a:schemeClr val="bg2">
                <a:shade val="45000"/>
                <a:satMod val="135000"/>
              </a:schemeClr>
              <a:prstClr val="white"/>
            </a:duotone>
          </a:blip>
          <a:srcRect t="23403" b="23403"/>
          <a:stretch>
            <a:fillRect/>
          </a:stretch>
        </p:blipFill>
        <p:spPr>
          <a:xfrm>
            <a:off x="-264717" y="0"/>
            <a:ext cx="10167953" cy="6858000"/>
          </a:xfrm>
        </p:spPr>
      </p:pic>
      <p:sp>
        <p:nvSpPr>
          <p:cNvPr id="2" name="Title 1"/>
          <p:cNvSpPr>
            <a:spLocks noGrp="1"/>
          </p:cNvSpPr>
          <p:nvPr>
            <p:ph type="title"/>
          </p:nvPr>
        </p:nvSpPr>
        <p:spPr>
          <a:xfrm>
            <a:off x="731951" y="-891480"/>
            <a:ext cx="7945324" cy="2890838"/>
          </a:xfrm>
        </p:spPr>
        <p:txBody>
          <a:bodyPr/>
          <a:lstStyle/>
          <a:p>
            <a:r>
              <a:rPr lang="en-US" dirty="0"/>
              <a:t>Canada</a:t>
            </a:r>
          </a:p>
        </p:txBody>
      </p:sp>
      <p:sp>
        <p:nvSpPr>
          <p:cNvPr id="8" name="Content Placeholder 2"/>
          <p:cNvSpPr txBox="1">
            <a:spLocks/>
          </p:cNvSpPr>
          <p:nvPr/>
        </p:nvSpPr>
        <p:spPr>
          <a:xfrm>
            <a:off x="2072230" y="1501516"/>
            <a:ext cx="5995323"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Strongly based on euthanasia laws in Europe:</a:t>
            </a:r>
          </a:p>
          <a:p>
            <a:pPr marL="0" indent="0">
              <a:buNone/>
            </a:pPr>
            <a:r>
              <a:rPr lang="en-US" dirty="0"/>
              <a:t>	Euthanasia and assisted suicide</a:t>
            </a:r>
          </a:p>
          <a:p>
            <a:pPr marL="0" indent="0">
              <a:buNone/>
            </a:pPr>
            <a:r>
              <a:rPr lang="en-US" dirty="0"/>
              <a:t>BUT:</a:t>
            </a:r>
          </a:p>
          <a:p>
            <a:pPr marL="0" indent="0">
              <a:buNone/>
            </a:pPr>
            <a:r>
              <a:rPr lang="en-US" dirty="0"/>
              <a:t>	reasonably foreseeable death</a:t>
            </a:r>
          </a:p>
          <a:p>
            <a:pPr marL="0" indent="0">
              <a:buNone/>
            </a:pPr>
            <a:r>
              <a:rPr lang="en-US" dirty="0"/>
              <a:t>	only adults</a:t>
            </a:r>
          </a:p>
          <a:p>
            <a:pPr marL="0" indent="0">
              <a:buNone/>
            </a:pPr>
            <a:r>
              <a:rPr lang="en-US" dirty="0"/>
              <a:t>	10 day waiting period</a:t>
            </a:r>
          </a:p>
          <a:p>
            <a:pPr marL="0" indent="0">
              <a:buNone/>
            </a:pPr>
            <a:endParaRPr lang="en-US"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1000123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1052" y="0"/>
            <a:ext cx="9325051" cy="7462593"/>
          </a:xfrm>
          <a:prstGeom prst="rect">
            <a:avLst/>
          </a:prstGeom>
          <a:noFill/>
          <a:ln>
            <a:noFill/>
          </a:ln>
          <a:extLst>
            <a:ext uri="{FAA26D3D-D897-4be2-8F04-BA451C77F1D7}">
              <ma14:placeholderFlag xmlns:ma14="http://schemas.microsoft.com/office/mac/drawingml/2011/main" xmlns=""/>
            </a:ext>
          </a:extLst>
        </p:spPr>
      </p:pic>
      <p:sp>
        <p:nvSpPr>
          <p:cNvPr id="2" name="Title 1"/>
          <p:cNvSpPr>
            <a:spLocks noGrp="1"/>
          </p:cNvSpPr>
          <p:nvPr>
            <p:ph type="title"/>
          </p:nvPr>
        </p:nvSpPr>
        <p:spPr>
          <a:xfrm>
            <a:off x="1180038" y="21163"/>
            <a:ext cx="7264400" cy="1100668"/>
          </a:xfrm>
        </p:spPr>
        <p:txBody>
          <a:bodyPr/>
          <a:lstStyle/>
          <a:p>
            <a:r>
              <a:rPr lang="en-US" dirty="0"/>
              <a:t>Colombia</a:t>
            </a:r>
          </a:p>
        </p:txBody>
      </p:sp>
      <p:sp>
        <p:nvSpPr>
          <p:cNvPr id="5" name="Content Placeholder 2"/>
          <p:cNvSpPr txBox="1">
            <a:spLocks/>
          </p:cNvSpPr>
          <p:nvPr/>
        </p:nvSpPr>
        <p:spPr>
          <a:xfrm>
            <a:off x="2072231" y="1513091"/>
            <a:ext cx="6782402"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Euthanasia and assisted suicide</a:t>
            </a:r>
          </a:p>
          <a:p>
            <a:pPr marL="0" indent="0">
              <a:buNone/>
            </a:pPr>
            <a:r>
              <a:rPr lang="en-US" dirty="0"/>
              <a:t>Only for adults</a:t>
            </a:r>
          </a:p>
          <a:p>
            <a:pPr marL="0" indent="0">
              <a:buNone/>
            </a:pPr>
            <a:r>
              <a:rPr lang="en-US" dirty="0"/>
              <a:t>Only for terminal patients (6 months survival)</a:t>
            </a:r>
          </a:p>
          <a:p>
            <a:pPr marL="0" indent="0">
              <a:buNone/>
            </a:pPr>
            <a:r>
              <a:rPr lang="en-US" dirty="0"/>
              <a:t>A priori approval from committee (15 days before act)</a:t>
            </a:r>
          </a:p>
          <a:p>
            <a:pPr marL="0" indent="0">
              <a:buNone/>
            </a:pPr>
            <a:r>
              <a:rPr lang="en-US" dirty="0"/>
              <a:t>(psychiatrist on committee</a:t>
            </a:r>
            <a:r>
              <a:rPr lang="en-US" dirty="0">
                <a:effectLst>
                  <a:outerShdw blurRad="50800" dist="38100" dir="2700000" algn="tl" rotWithShape="0">
                    <a:srgbClr val="000000">
                      <a:alpha val="43000"/>
                    </a:srgbClr>
                  </a:outerShdw>
                </a:effectLst>
              </a:rPr>
              <a:t>)</a:t>
            </a:r>
          </a:p>
          <a:p>
            <a:endParaRPr lang="en-US"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2466315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1476375" y="115888"/>
            <a:ext cx="6902450" cy="846137"/>
          </a:xfrm>
        </p:spPr>
        <p:txBody>
          <a:bodyPr/>
          <a:lstStyle/>
          <a:p>
            <a:pPr indent="0"/>
            <a:endParaRPr lang="en-GB" dirty="0">
              <a:latin typeface="Verdana" charset="0"/>
              <a:ea typeface="ヒラギノ角ゴ ProN W3" charset="0"/>
              <a:cs typeface="ヒラギノ角ゴ ProN W3" charset="0"/>
            </a:endParaRPr>
          </a:p>
        </p:txBody>
      </p:sp>
      <p:sp>
        <p:nvSpPr>
          <p:cNvPr id="15363" name="Rectangle 3"/>
          <p:cNvSpPr>
            <a:spLocks noGrp="1" noChangeArrowheads="1"/>
          </p:cNvSpPr>
          <p:nvPr>
            <p:ph type="body" idx="4294967295"/>
          </p:nvPr>
        </p:nvSpPr>
        <p:spPr>
          <a:xfrm>
            <a:off x="755650" y="1219200"/>
            <a:ext cx="8137525" cy="4946650"/>
          </a:xfrm>
        </p:spPr>
        <p:txBody>
          <a:bodyPr/>
          <a:lstStyle/>
          <a:p>
            <a:pPr marL="39688" indent="0" algn="l">
              <a:buNone/>
            </a:pPr>
            <a:endParaRPr lang="nl-BE" sz="3600" dirty="0">
              <a:latin typeface="Verdana" charset="0"/>
              <a:ea typeface="ヒラギノ角ゴ ProN W3" charset="0"/>
              <a:cs typeface="ヒラギノ角ゴ ProN W3" charset="0"/>
              <a:sym typeface="Wingdings" charset="0"/>
            </a:endParaRPr>
          </a:p>
          <a:p>
            <a:pPr marL="39688" indent="0" algn="l">
              <a:buNone/>
            </a:pPr>
            <a:endParaRPr lang="nl-BE" sz="3600" dirty="0">
              <a:latin typeface="Verdana" charset="0"/>
              <a:ea typeface="ヒラギノ角ゴ ProN W3" charset="0"/>
              <a:cs typeface="ヒラギノ角ゴ ProN W3" charset="0"/>
              <a:sym typeface="Wingdings" charset="0"/>
            </a:endParaRPr>
          </a:p>
          <a:p>
            <a:pPr marL="39688" indent="0">
              <a:buNone/>
            </a:pPr>
            <a:r>
              <a:rPr lang="en-US" sz="3600" dirty="0"/>
              <a:t>2) Public acceptance has increased over time but varies strongly between countries and is related to various factors</a:t>
            </a:r>
          </a:p>
          <a:p>
            <a:pPr marL="39688" indent="0">
              <a:buNone/>
            </a:pPr>
            <a:endParaRPr lang="nl-BE" sz="3600" dirty="0">
              <a:latin typeface="Verdana" charset="0"/>
              <a:ea typeface="ヒラギノ角ゴ ProN W3" charset="0"/>
              <a:cs typeface="ヒラギノ角ゴ ProN W3" charset="0"/>
              <a:sym typeface="Wingdings" charset="0"/>
            </a:endParaRPr>
          </a:p>
        </p:txBody>
      </p:sp>
      <p:sp>
        <p:nvSpPr>
          <p:cNvPr id="15364" name="Rectangle 4"/>
          <p:cNvSpPr>
            <a:spLocks noChangeArrowheads="1"/>
          </p:cNvSpPr>
          <p:nvPr/>
        </p:nvSpPr>
        <p:spPr bwMode="auto">
          <a:xfrm>
            <a:off x="1298575" y="5929313"/>
            <a:ext cx="7300913" cy="928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nl-BE"/>
          </a:p>
        </p:txBody>
      </p:sp>
    </p:spTree>
    <p:extLst>
      <p:ext uri="{BB962C8B-B14F-4D97-AF65-F5344CB8AC3E}">
        <p14:creationId xmlns:p14="http://schemas.microsoft.com/office/powerpoint/2010/main" val="75859845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1042988" y="1368260"/>
            <a:ext cx="7264400" cy="4822986"/>
          </a:xfrm>
        </p:spPr>
        <p:txBody>
          <a:bodyPr>
            <a:normAutofit lnSpcReduction="10000"/>
          </a:bodyPr>
          <a:lstStyle/>
          <a:p>
            <a:pPr marL="0" lvl="2" indent="0" algn="l" defTabSz="-282575">
              <a:lnSpc>
                <a:spcPct val="80000"/>
              </a:lnSpc>
              <a:buClr>
                <a:srgbClr val="808000"/>
              </a:buClr>
              <a:buNone/>
            </a:pPr>
            <a:r>
              <a:rPr lang="nl-BE" sz="2000" dirty="0">
                <a:latin typeface="Verdana" charset="0"/>
                <a:ea typeface="ヒラギノ角ゴ ProN W3" charset="0"/>
                <a:cs typeface="ヒラギノ角ゴ ProN W3" charset="0"/>
              </a:rPr>
              <a:t>Face-to-face interviews, representative national samples of adult citizens</a:t>
            </a:r>
          </a:p>
          <a:p>
            <a:pPr marL="0" lvl="2" indent="0" algn="l" defTabSz="-369888">
              <a:lnSpc>
                <a:spcPct val="80000"/>
              </a:lnSpc>
              <a:buClr>
                <a:schemeClr val="tx1"/>
              </a:buClr>
              <a:buNone/>
              <a:tabLst>
                <a:tab pos="904875" algn="l"/>
              </a:tabLst>
            </a:pPr>
            <a:r>
              <a:rPr lang="nl-BE" sz="1800" dirty="0">
                <a:latin typeface="Verdana" charset="0"/>
                <a:ea typeface="ヒラギノ角ゴ ProN W3" charset="0"/>
                <a:cs typeface="ヒラギノ角ゴ ProN W3" charset="0"/>
                <a:sym typeface="Wingdings" charset="0"/>
              </a:rPr>
              <a:t>										</a:t>
            </a:r>
            <a:r>
              <a:rPr lang="nl-BE" sz="2000" dirty="0">
                <a:solidFill>
                  <a:srgbClr val="7F7F7F"/>
                </a:solidFill>
                <a:latin typeface="Verdana" charset="0"/>
                <a:ea typeface="ヒラギノ角ゴ ProN W3" charset="0"/>
                <a:cs typeface="ヒラギノ角ゴ ProN W3" charset="0"/>
                <a:sym typeface="Wingdings" charset="0"/>
              </a:rPr>
              <a:t>4 survey waves: </a:t>
            </a:r>
            <a:r>
              <a:rPr lang="nl-BE" sz="1800" dirty="0">
                <a:solidFill>
                  <a:srgbClr val="7F7F7F"/>
                </a:solidFill>
                <a:latin typeface="Verdana" charset="0"/>
                <a:ea typeface="ヒラギノ角ゴ ProN W3" charset="0"/>
                <a:cs typeface="ヒラギノ角ゴ ProN W3" charset="0"/>
                <a:sym typeface="Wingdings" charset="0"/>
              </a:rPr>
              <a:t>1981 (only West), 1990, 1999, 2008</a:t>
            </a:r>
          </a:p>
          <a:p>
            <a:pPr marL="0" lvl="2" indent="0" algn="l">
              <a:lnSpc>
                <a:spcPct val="80000"/>
              </a:lnSpc>
              <a:buClr>
                <a:schemeClr val="tx1"/>
              </a:buClr>
              <a:buNone/>
            </a:pPr>
            <a:r>
              <a:rPr lang="nl-BE" sz="1800" dirty="0">
                <a:solidFill>
                  <a:srgbClr val="7F7F7F"/>
                </a:solidFill>
                <a:latin typeface="Verdana" charset="0"/>
                <a:ea typeface="ヒラギノ角ゴ ProN W3" charset="0"/>
                <a:cs typeface="ヒラギノ角ゴ ProN W3" charset="0"/>
                <a:sym typeface="Wingdings" charset="0"/>
              </a:rPr>
              <a:t>		</a:t>
            </a:r>
          </a:p>
          <a:p>
            <a:pPr marL="0" lvl="2" indent="0" algn="l">
              <a:lnSpc>
                <a:spcPct val="80000"/>
              </a:lnSpc>
              <a:buClr>
                <a:schemeClr val="tx1"/>
              </a:buClr>
              <a:buNone/>
            </a:pPr>
            <a:r>
              <a:rPr lang="nl-BE" sz="1800" dirty="0">
                <a:solidFill>
                  <a:srgbClr val="7F7F7F"/>
                </a:solidFill>
                <a:latin typeface="Verdana" charset="0"/>
                <a:ea typeface="ヒラギノ角ゴ ProN W3" charset="0"/>
                <a:cs typeface="ヒラギノ角ゴ ProN W3" charset="0"/>
                <a:sym typeface="Wingdings" charset="0"/>
              </a:rPr>
              <a:t>		</a:t>
            </a:r>
            <a:r>
              <a:rPr lang="nl-BE" sz="1800" dirty="0">
                <a:solidFill>
                  <a:srgbClr val="7F7F7F"/>
                </a:solidFill>
                <a:latin typeface="Verdana" charset="0"/>
                <a:ea typeface="ヒラギノ角ゴ ProN W3" charset="0"/>
                <a:cs typeface="ヒラギノ角ゴ ProN W3" charset="0"/>
              </a:rPr>
              <a:t>64,695 respondents in 13 Western European 				countries</a:t>
            </a:r>
          </a:p>
          <a:p>
            <a:pPr marL="0" lvl="2" indent="0" algn="l">
              <a:lnSpc>
                <a:spcPct val="80000"/>
              </a:lnSpc>
              <a:buClr>
                <a:schemeClr val="tx1"/>
              </a:buClr>
              <a:buNone/>
            </a:pPr>
            <a:r>
              <a:rPr lang="nl-BE" sz="2000" dirty="0">
                <a:solidFill>
                  <a:srgbClr val="7F7F7F"/>
                </a:solidFill>
                <a:latin typeface="Verdana" charset="0"/>
                <a:ea typeface="ヒラギノ角ゴ ProN W3" charset="0"/>
                <a:cs typeface="ヒラギノ角ゴ ProN W3" charset="0"/>
                <a:sym typeface="Wingdings" charset="0"/>
              </a:rPr>
              <a:t>		</a:t>
            </a:r>
            <a:r>
              <a:rPr lang="nl-BE" sz="1800" dirty="0">
                <a:solidFill>
                  <a:srgbClr val="7F7F7F"/>
                </a:solidFill>
                <a:latin typeface="Verdana" charset="0"/>
                <a:ea typeface="ヒラギノ角ゴ ProN W3" charset="0"/>
                <a:cs typeface="ヒラギノ角ゴ ProN W3" charset="0"/>
              </a:rPr>
              <a:t>37,811 respondents in 10 Eastern European 				countries 	</a:t>
            </a:r>
            <a:endParaRPr lang="nl-BE" sz="1000" dirty="0">
              <a:solidFill>
                <a:srgbClr val="7F7F7F"/>
              </a:solidFill>
              <a:latin typeface="Verdana" charset="0"/>
              <a:ea typeface="ヒラギノ角ゴ ProN W3" charset="0"/>
              <a:cs typeface="ヒラギノ角ゴ ProN W3" charset="0"/>
            </a:endParaRPr>
          </a:p>
          <a:p>
            <a:pPr marL="1138238" lvl="2" indent="-285750" algn="l">
              <a:lnSpc>
                <a:spcPct val="80000"/>
              </a:lnSpc>
            </a:pPr>
            <a:endParaRPr lang="nl-BE" sz="1800" dirty="0">
              <a:latin typeface="Verdana" charset="0"/>
              <a:ea typeface="ヒラギノ角ゴ ProN W3" charset="0"/>
              <a:cs typeface="ヒラギノ角ゴ ProN W3" charset="0"/>
            </a:endParaRPr>
          </a:p>
          <a:p>
            <a:pPr marL="852488" lvl="2" indent="0" algn="l">
              <a:lnSpc>
                <a:spcPct val="80000"/>
              </a:lnSpc>
              <a:buNone/>
            </a:pPr>
            <a:r>
              <a:rPr lang="nl-BE" sz="1800" dirty="0">
                <a:latin typeface="Verdana" charset="0"/>
                <a:ea typeface="ヒラギノ角ゴ ProN W3" charset="0"/>
                <a:cs typeface="ヒラギノ角ゴ ProN W3" charset="0"/>
              </a:rPr>
              <a:t>	</a:t>
            </a:r>
          </a:p>
          <a:p>
            <a:pPr marL="0" lvl="2" indent="0" algn="l" defTabSz="-630238">
              <a:lnSpc>
                <a:spcPct val="80000"/>
              </a:lnSpc>
              <a:buNone/>
            </a:pPr>
            <a:r>
              <a:rPr lang="nl-BE" sz="1800" b="1" dirty="0">
                <a:latin typeface="Verdana" charset="0"/>
                <a:ea typeface="ヒラギノ角ゴ ProN W3" charset="0"/>
                <a:cs typeface="ヒラギノ角ゴ ProN W3" charset="0"/>
              </a:rPr>
              <a:t>Euthanasia acceptance:</a:t>
            </a:r>
          </a:p>
          <a:p>
            <a:pPr marL="852488" lvl="2" indent="0" algn="l">
              <a:lnSpc>
                <a:spcPct val="80000"/>
              </a:lnSpc>
              <a:buNone/>
            </a:pPr>
            <a:endParaRPr lang="nl-BE" sz="1800" b="1" dirty="0">
              <a:latin typeface="Verdana" charset="0"/>
              <a:ea typeface="ヒラギノ角ゴ ProN W3" charset="0"/>
              <a:cs typeface="ヒラギノ角ゴ ProN W3" charset="0"/>
            </a:endParaRPr>
          </a:p>
          <a:p>
            <a:pPr marL="852488" lvl="2" indent="0" algn="l">
              <a:lnSpc>
                <a:spcPct val="80000"/>
              </a:lnSpc>
              <a:buNone/>
            </a:pPr>
            <a:r>
              <a:rPr lang="nl-BE" sz="1800" i="1" dirty="0">
                <a:latin typeface="Verdana" charset="0"/>
                <a:ea typeface="ヒラギノ角ゴ ProN W3" charset="0"/>
                <a:cs typeface="ヒラギノ角ゴ ProN W3" charset="0"/>
              </a:rPr>
              <a:t>“Please tell me whether you think ‘Euthanasia (terminating the life of the incurably sick)’ can always be justified, never be justified, or something in between”</a:t>
            </a:r>
            <a:r>
              <a:rPr lang="nl-BE" sz="1800" dirty="0">
                <a:latin typeface="Verdana" charset="0"/>
                <a:ea typeface="ヒラギノ角ゴ ProN W3" charset="0"/>
                <a:cs typeface="ヒラギノ角ゴ ProN W3" charset="0"/>
              </a:rPr>
              <a:t> </a:t>
            </a:r>
          </a:p>
          <a:p>
            <a:pPr marL="852488" lvl="2" indent="0" algn="l">
              <a:lnSpc>
                <a:spcPct val="80000"/>
              </a:lnSpc>
              <a:buNone/>
            </a:pPr>
            <a:r>
              <a:rPr lang="nl-BE" sz="1800" dirty="0">
                <a:solidFill>
                  <a:srgbClr val="000000"/>
                </a:solidFill>
                <a:effectLst>
                  <a:outerShdw blurRad="38100" dist="38100" dir="2700000" algn="tl">
                    <a:srgbClr val="DDDDDD"/>
                  </a:outerShdw>
                </a:effectLst>
                <a:latin typeface="Verdana" charset="0"/>
                <a:ea typeface="ヒラギノ角ゴ ProN W3" charset="0"/>
                <a:cs typeface="ヒラギノ角ゴ ProN W3" charset="0"/>
              </a:rPr>
              <a:t>	1     2     3     4     5     6     7     8     9     10</a:t>
            </a:r>
          </a:p>
          <a:p>
            <a:pPr marL="852488" lvl="2" indent="0" algn="l">
              <a:lnSpc>
                <a:spcPct val="80000"/>
              </a:lnSpc>
              <a:buNone/>
            </a:pPr>
            <a:r>
              <a:rPr lang="nl-BE" sz="1800" dirty="0">
                <a:latin typeface="Bookman Old Style" charset="0"/>
                <a:ea typeface="ヒラギノ角ゴ ProN W3" charset="0"/>
                <a:cs typeface="ヒラギノ角ゴ ProN W3" charset="0"/>
              </a:rPr>
              <a:t>	</a:t>
            </a:r>
            <a:r>
              <a:rPr lang="en-GB" sz="1800" dirty="0">
                <a:latin typeface="Bookman Old Style" charset="0"/>
                <a:ea typeface="ヒラギノ角ゴ ProN W3" charset="0"/>
                <a:cs typeface="ヒラギノ角ゴ ProN W3" charset="0"/>
              </a:rPr>
              <a:t>Never                                      	 		Always </a:t>
            </a:r>
            <a:endParaRPr lang="nl-BE" sz="1800" dirty="0">
              <a:latin typeface="Verdana" charset="0"/>
              <a:ea typeface="ヒラギノ角ゴ ProN W3" charset="0"/>
              <a:cs typeface="ヒラギノ角ゴ ProN W3" charset="0"/>
            </a:endParaRPr>
          </a:p>
          <a:p>
            <a:pPr marL="1138238" lvl="2" indent="-285750" algn="l">
              <a:lnSpc>
                <a:spcPct val="80000"/>
              </a:lnSpc>
            </a:pPr>
            <a:endParaRPr lang="nl-BE" sz="2000" dirty="0">
              <a:latin typeface="Verdana" charset="0"/>
              <a:ea typeface="ヒラギノ角ゴ ProN W3" charset="0"/>
              <a:cs typeface="ヒラギノ角ゴ ProN W3" charset="0"/>
            </a:endParaRPr>
          </a:p>
        </p:txBody>
      </p:sp>
      <p:sp>
        <p:nvSpPr>
          <p:cNvPr id="18435" name="Rectangle 2"/>
          <p:cNvSpPr>
            <a:spLocks noGrp="1" noChangeArrowheads="1"/>
          </p:cNvSpPr>
          <p:nvPr>
            <p:ph type="title"/>
          </p:nvPr>
        </p:nvSpPr>
        <p:spPr>
          <a:xfrm>
            <a:off x="1476375" y="115888"/>
            <a:ext cx="7446963" cy="846137"/>
          </a:xfrm>
        </p:spPr>
        <p:txBody>
          <a:bodyPr>
            <a:normAutofit/>
          </a:bodyPr>
          <a:lstStyle/>
          <a:p>
            <a:r>
              <a:rPr lang="nl-BE" dirty="0">
                <a:latin typeface="Verdana" charset="0"/>
                <a:ea typeface="ヒラギノ角ゴ ProN W3" charset="0"/>
                <a:cs typeface="ヒラギノ角ゴ ProN W3" charset="0"/>
              </a:rPr>
              <a:t>European Values</a:t>
            </a:r>
            <a:r>
              <a:rPr lang="en-GB" dirty="0">
                <a:latin typeface="Verdana" charset="0"/>
                <a:ea typeface="ヒラギノ角ゴ ProN W3" charset="0"/>
                <a:cs typeface="ヒラギノ角ゴ ProN W3" charset="0"/>
              </a:rPr>
              <a:t> </a:t>
            </a:r>
            <a:r>
              <a:rPr lang="nl-BE" dirty="0">
                <a:latin typeface="Verdana" charset="0"/>
                <a:ea typeface="ヒラギノ角ゴ ProN W3" charset="0"/>
                <a:cs typeface="ヒラギノ角ゴ ProN W3" charset="0"/>
              </a:rPr>
              <a:t>S</a:t>
            </a:r>
            <a:r>
              <a:rPr lang="en-GB" dirty="0" err="1">
                <a:latin typeface="Verdana" charset="0"/>
                <a:ea typeface="ヒラギノ角ゴ ProN W3" charset="0"/>
                <a:cs typeface="ヒラギノ角ゴ ProN W3" charset="0"/>
              </a:rPr>
              <a:t>tudy</a:t>
            </a:r>
            <a:r>
              <a:rPr lang="en-GB" dirty="0">
                <a:latin typeface="Verdana" charset="0"/>
                <a:ea typeface="ヒラギノ角ゴ ProN W3" charset="0"/>
                <a:cs typeface="ヒラギノ角ゴ ProN W3" charset="0"/>
              </a:rPr>
              <a:t> </a:t>
            </a:r>
            <a:endParaRPr lang="en-GB" sz="3200" dirty="0">
              <a:latin typeface="Bookman Old Style" charset="0"/>
              <a:ea typeface="ヒラギノ角ゴ ProN W3" charset="0"/>
              <a:cs typeface="ヒラギノ角ゴ ProN W3" charset="0"/>
            </a:endParaRPr>
          </a:p>
        </p:txBody>
      </p:sp>
      <p:sp>
        <p:nvSpPr>
          <p:cNvPr id="18436" name="Rectangle 4"/>
          <p:cNvSpPr>
            <a:spLocks noChangeArrowheads="1"/>
          </p:cNvSpPr>
          <p:nvPr/>
        </p:nvSpPr>
        <p:spPr bwMode="auto">
          <a:xfrm>
            <a:off x="1040345" y="4425375"/>
            <a:ext cx="7743825" cy="1766888"/>
          </a:xfrm>
          <a:prstGeom prst="rect">
            <a:avLst/>
          </a:prstGeom>
          <a:noFill/>
          <a:ln w="9525">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nl-BE"/>
          </a:p>
        </p:txBody>
      </p:sp>
    </p:spTree>
    <p:extLst>
      <p:ext uri="{BB962C8B-B14F-4D97-AF65-F5344CB8AC3E}">
        <p14:creationId xmlns:p14="http://schemas.microsoft.com/office/powerpoint/2010/main" val="1518631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8" name="Tijdelijke aanduiding voor inhoud 7"/>
          <p:cNvGraphicFramePr>
            <a:graphicFrameLocks/>
          </p:cNvGraphicFramePr>
          <p:nvPr/>
        </p:nvGraphicFramePr>
        <p:xfrm>
          <a:off x="1217613" y="1112838"/>
          <a:ext cx="6348412" cy="5195887"/>
        </p:xfrm>
        <a:graphic>
          <a:graphicData uri="http://schemas.openxmlformats.org/presentationml/2006/ole">
            <mc:AlternateContent xmlns:mc="http://schemas.openxmlformats.org/markup-compatibility/2006">
              <mc:Choice xmlns:v="urn:schemas-microsoft-com:vml" Requires="v">
                <p:oleObj spid="_x0000_s90184" name="Chart" r:id="rId4" imgW="6346486" imgH="5194242" progId="Excel.Chart.8">
                  <p:embed/>
                </p:oleObj>
              </mc:Choice>
              <mc:Fallback>
                <p:oleObj name="Chart" r:id="rId4" imgW="6346486" imgH="5194242"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7613" y="1112838"/>
                        <a:ext cx="6348412" cy="5195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oleObj>
              </mc:Fallback>
            </mc:AlternateContent>
          </a:graphicData>
        </a:graphic>
      </p:graphicFrame>
      <p:sp>
        <p:nvSpPr>
          <p:cNvPr id="75779" name="Titel 1"/>
          <p:cNvSpPr>
            <a:spLocks noGrp="1"/>
          </p:cNvSpPr>
          <p:nvPr>
            <p:ph type="title" idx="4294967295"/>
          </p:nvPr>
        </p:nvSpPr>
        <p:spPr>
          <a:xfrm>
            <a:off x="1042988" y="0"/>
            <a:ext cx="7264400" cy="1196975"/>
          </a:xfrm>
        </p:spPr>
        <p:txBody>
          <a:bodyPr lIns="91440" tIns="45720" bIns="45720">
            <a:normAutofit fontScale="90000"/>
          </a:bodyPr>
          <a:lstStyle/>
          <a:p>
            <a:r>
              <a:rPr lang="nl-BE" sz="3000" dirty="0">
                <a:latin typeface="Verdana" charset="0"/>
                <a:ea typeface="ヒラギノ角ゴ ProN W3" charset="0"/>
                <a:cs typeface="ヒラギノ角ゴ ProN W3" charset="0"/>
              </a:rPr>
              <a:t>Euthanasia acceptance strongly varies between European countries (2008)</a:t>
            </a:r>
          </a:p>
        </p:txBody>
      </p:sp>
      <p:sp>
        <p:nvSpPr>
          <p:cNvPr id="11267" name="Tijdelijke aanduiding voor datum 3"/>
          <p:cNvSpPr txBox="1">
            <a:spLocks noGrp="1"/>
          </p:cNvSpPr>
          <p:nvPr/>
        </p:nvSpPr>
        <p:spPr bwMode="auto">
          <a:xfrm>
            <a:off x="-6350" y="6405563"/>
            <a:ext cx="2268538" cy="338137"/>
          </a:xfrm>
          <a:prstGeom prst="rect">
            <a:avLst/>
          </a:prstGeom>
          <a:noFill/>
          <a:ln>
            <a:miter lim="800000"/>
            <a:headEnd/>
            <a:tailEnd/>
          </a:ln>
        </p:spPr>
        <p:txBody>
          <a:bodyPr/>
          <a:lstStyle/>
          <a:p>
            <a:pPr>
              <a:defRPr/>
            </a:pPr>
            <a:r>
              <a:rPr lang="nl-BE" sz="1000">
                <a:solidFill>
                  <a:schemeClr val="bg1"/>
                </a:solidFill>
                <a:ea typeface="+mn-ea"/>
                <a:cs typeface="+mn-cs"/>
              </a:rPr>
              <a:t>End-of-Life Care Research Group</a:t>
            </a:r>
          </a:p>
          <a:p>
            <a:pPr>
              <a:defRPr/>
            </a:pPr>
            <a:r>
              <a:rPr lang="nl-BE" sz="1000">
                <a:solidFill>
                  <a:schemeClr val="bg1"/>
                </a:solidFill>
                <a:ea typeface="+mn-ea"/>
                <a:cs typeface="+mn-cs"/>
              </a:rPr>
              <a:t>Vrije Universiteit Brussel</a:t>
            </a:r>
            <a:r>
              <a:rPr lang="nl-BE" sz="1000">
                <a:solidFill>
                  <a:schemeClr val="tx1"/>
                </a:solidFill>
                <a:ea typeface="+mn-ea"/>
                <a:cs typeface="+mn-cs"/>
              </a:rPr>
              <a:t>   </a:t>
            </a:r>
          </a:p>
        </p:txBody>
      </p:sp>
      <p:sp>
        <p:nvSpPr>
          <p:cNvPr id="75781" name="Tekstvak 4"/>
          <p:cNvSpPr txBox="1">
            <a:spLocks noChangeArrowheads="1"/>
          </p:cNvSpPr>
          <p:nvPr/>
        </p:nvSpPr>
        <p:spPr bwMode="auto">
          <a:xfrm>
            <a:off x="6300788" y="5373688"/>
            <a:ext cx="18002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endParaRPr lang="nl-BE" sz="1400">
              <a:solidFill>
                <a:schemeClr val="tx2"/>
              </a:solidFill>
              <a:cs typeface="Arial" charset="0"/>
            </a:endParaRPr>
          </a:p>
        </p:txBody>
      </p:sp>
      <p:sp>
        <p:nvSpPr>
          <p:cNvPr id="75782" name="Tekstvak 5"/>
          <p:cNvSpPr txBox="1">
            <a:spLocks noChangeArrowheads="1"/>
          </p:cNvSpPr>
          <p:nvPr/>
        </p:nvSpPr>
        <p:spPr bwMode="auto">
          <a:xfrm>
            <a:off x="5867400" y="5805488"/>
            <a:ext cx="1800225" cy="24606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sz="1000">
                <a:solidFill>
                  <a:schemeClr val="tx2"/>
                </a:solidFill>
                <a:cs typeface="Arial" charset="0"/>
              </a:rPr>
              <a:t>F-test, p &lt; 0.001, Eta² = 0.20</a:t>
            </a:r>
          </a:p>
        </p:txBody>
      </p:sp>
      <p:graphicFrame>
        <p:nvGraphicFramePr>
          <p:cNvPr id="7" name="Tijdelijke aanduiding voor inhoud 7"/>
          <p:cNvGraphicFramePr>
            <a:graphicFrameLocks/>
          </p:cNvGraphicFramePr>
          <p:nvPr/>
        </p:nvGraphicFramePr>
        <p:xfrm>
          <a:off x="2987675" y="1268413"/>
          <a:ext cx="5688013" cy="403225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075529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02" name="Tijdelijke aanduiding voor inhoud 7"/>
          <p:cNvGraphicFramePr>
            <a:graphicFrameLocks/>
          </p:cNvGraphicFramePr>
          <p:nvPr/>
        </p:nvGraphicFramePr>
        <p:xfrm>
          <a:off x="1217613" y="1082675"/>
          <a:ext cx="6348412" cy="5195888"/>
        </p:xfrm>
        <a:graphic>
          <a:graphicData uri="http://schemas.openxmlformats.org/presentationml/2006/ole">
            <mc:AlternateContent xmlns:mc="http://schemas.openxmlformats.org/markup-compatibility/2006">
              <mc:Choice xmlns:v="urn:schemas-microsoft-com:vml" Requires="v">
                <p:oleObj spid="_x0000_s91208" name="Chart" r:id="rId4" imgW="6346486" imgH="5194242" progId="Excel.Chart.8">
                  <p:embed/>
                </p:oleObj>
              </mc:Choice>
              <mc:Fallback>
                <p:oleObj name="Chart" r:id="rId4" imgW="6346486" imgH="5194242"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7613" y="1082675"/>
                        <a:ext cx="6348412" cy="5195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oleObj>
              </mc:Fallback>
            </mc:AlternateContent>
          </a:graphicData>
        </a:graphic>
      </p:graphicFrame>
      <p:sp>
        <p:nvSpPr>
          <p:cNvPr id="11267" name="Tijdelijke aanduiding voor datum 3"/>
          <p:cNvSpPr txBox="1">
            <a:spLocks noGrp="1"/>
          </p:cNvSpPr>
          <p:nvPr/>
        </p:nvSpPr>
        <p:spPr bwMode="auto">
          <a:xfrm>
            <a:off x="-6350" y="6405563"/>
            <a:ext cx="2268538" cy="338137"/>
          </a:xfrm>
          <a:prstGeom prst="rect">
            <a:avLst/>
          </a:prstGeom>
          <a:noFill/>
          <a:ln>
            <a:miter lim="800000"/>
            <a:headEnd/>
            <a:tailEnd/>
          </a:ln>
        </p:spPr>
        <p:txBody>
          <a:bodyPr/>
          <a:lstStyle/>
          <a:p>
            <a:pPr>
              <a:defRPr/>
            </a:pPr>
            <a:r>
              <a:rPr lang="nl-BE" sz="1000">
                <a:solidFill>
                  <a:schemeClr val="bg1"/>
                </a:solidFill>
                <a:ea typeface="+mn-ea"/>
                <a:cs typeface="+mn-cs"/>
              </a:rPr>
              <a:t>End-of-Life Care Research Group</a:t>
            </a:r>
          </a:p>
          <a:p>
            <a:pPr>
              <a:defRPr/>
            </a:pPr>
            <a:r>
              <a:rPr lang="nl-BE" sz="1000">
                <a:solidFill>
                  <a:schemeClr val="bg1"/>
                </a:solidFill>
                <a:ea typeface="+mn-ea"/>
                <a:cs typeface="+mn-cs"/>
              </a:rPr>
              <a:t>Vrije Universiteit Brussel</a:t>
            </a:r>
            <a:r>
              <a:rPr lang="nl-BE" sz="1000">
                <a:solidFill>
                  <a:schemeClr val="tx1"/>
                </a:solidFill>
                <a:ea typeface="+mn-ea"/>
                <a:cs typeface="+mn-cs"/>
              </a:rPr>
              <a:t>   </a:t>
            </a:r>
          </a:p>
        </p:txBody>
      </p:sp>
      <p:sp>
        <p:nvSpPr>
          <p:cNvPr id="76805" name="Tekstvak 4"/>
          <p:cNvSpPr txBox="1">
            <a:spLocks noChangeArrowheads="1"/>
          </p:cNvSpPr>
          <p:nvPr/>
        </p:nvSpPr>
        <p:spPr bwMode="auto">
          <a:xfrm>
            <a:off x="6300788" y="5373688"/>
            <a:ext cx="18002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endParaRPr lang="nl-BE" sz="1400">
              <a:solidFill>
                <a:schemeClr val="tx2"/>
              </a:solidFill>
              <a:cs typeface="Arial" charset="0"/>
            </a:endParaRPr>
          </a:p>
        </p:txBody>
      </p:sp>
      <p:sp>
        <p:nvSpPr>
          <p:cNvPr id="76806" name="Tekstvak 5"/>
          <p:cNvSpPr txBox="1">
            <a:spLocks noChangeArrowheads="1"/>
          </p:cNvSpPr>
          <p:nvPr/>
        </p:nvSpPr>
        <p:spPr bwMode="auto">
          <a:xfrm>
            <a:off x="5867400" y="5805488"/>
            <a:ext cx="1800225" cy="24606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sz="1000">
                <a:solidFill>
                  <a:schemeClr val="tx2"/>
                </a:solidFill>
                <a:cs typeface="Arial" charset="0"/>
              </a:rPr>
              <a:t>F-test, p &lt; 0.001, Eta² = 0.20</a:t>
            </a:r>
          </a:p>
        </p:txBody>
      </p:sp>
      <p:graphicFrame>
        <p:nvGraphicFramePr>
          <p:cNvPr id="7" name="Tijdelijke aanduiding voor inhoud 7"/>
          <p:cNvGraphicFramePr>
            <a:graphicFrameLocks/>
          </p:cNvGraphicFramePr>
          <p:nvPr/>
        </p:nvGraphicFramePr>
        <p:xfrm>
          <a:off x="2339975" y="1268413"/>
          <a:ext cx="6335713" cy="4032250"/>
        </p:xfrm>
        <a:graphic>
          <a:graphicData uri="http://schemas.openxmlformats.org/drawingml/2006/chart">
            <c:chart xmlns:c="http://schemas.openxmlformats.org/drawingml/2006/chart" xmlns:r="http://schemas.openxmlformats.org/officeDocument/2006/relationships" r:id="rId6"/>
          </a:graphicData>
        </a:graphic>
      </p:graphicFrame>
      <p:sp>
        <p:nvSpPr>
          <p:cNvPr id="8" name="Titel 1"/>
          <p:cNvSpPr txBox="1">
            <a:spLocks/>
          </p:cNvSpPr>
          <p:nvPr/>
        </p:nvSpPr>
        <p:spPr>
          <a:xfrm>
            <a:off x="1042988" y="0"/>
            <a:ext cx="7264400" cy="119697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nl-BE" sz="3000">
                <a:latin typeface="Verdana" charset="0"/>
                <a:ea typeface="ヒラギノ角ゴ ProN W3" charset="0"/>
                <a:cs typeface="ヒラギノ角ゴ ProN W3" charset="0"/>
              </a:rPr>
              <a:t>Euthanasia acceptance strongly varies between European countries (2008)</a:t>
            </a:r>
            <a:endParaRPr lang="nl-BE" sz="3000" dirty="0">
              <a:latin typeface="Verdana" charset="0"/>
              <a:ea typeface="ヒラギノ角ゴ ProN W3" charset="0"/>
              <a:cs typeface="ヒラギノ角ゴ ProN W3" charset="0"/>
            </a:endParaRPr>
          </a:p>
        </p:txBody>
      </p:sp>
    </p:spTree>
    <p:extLst>
      <p:ext uri="{BB962C8B-B14F-4D97-AF65-F5344CB8AC3E}">
        <p14:creationId xmlns:p14="http://schemas.microsoft.com/office/powerpoint/2010/main" val="3632689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20800" y="0"/>
            <a:ext cx="6495506" cy="6858000"/>
          </a:xfrm>
          <a:prstGeom prst="rect">
            <a:avLst/>
          </a:prstGeom>
        </p:spPr>
      </p:pic>
      <p:sp>
        <p:nvSpPr>
          <p:cNvPr id="3" name="Freeform 2"/>
          <p:cNvSpPr/>
          <p:nvPr/>
        </p:nvSpPr>
        <p:spPr>
          <a:xfrm>
            <a:off x="1134022" y="1330403"/>
            <a:ext cx="4823375" cy="5366966"/>
          </a:xfrm>
          <a:custGeom>
            <a:avLst/>
            <a:gdLst>
              <a:gd name="connsiteX0" fmla="*/ 1542271 w 4823375"/>
              <a:gd name="connsiteY0" fmla="*/ 4233100 h 5366966"/>
              <a:gd name="connsiteX1" fmla="*/ 1587632 w 4823375"/>
              <a:gd name="connsiteY1" fmla="*/ 4505228 h 5366966"/>
              <a:gd name="connsiteX2" fmla="*/ 1784195 w 4823375"/>
              <a:gd name="connsiteY2" fmla="*/ 4520346 h 5366966"/>
              <a:gd name="connsiteX3" fmla="*/ 1708594 w 4823375"/>
              <a:gd name="connsiteY3" fmla="*/ 5321611 h 5366966"/>
              <a:gd name="connsiteX4" fmla="*/ 2147083 w 4823375"/>
              <a:gd name="connsiteY4" fmla="*/ 5366966 h 5366966"/>
              <a:gd name="connsiteX5" fmla="*/ 2963579 w 4823375"/>
              <a:gd name="connsiteY5" fmla="*/ 4248218 h 5366966"/>
              <a:gd name="connsiteX6" fmla="*/ 2872857 w 4823375"/>
              <a:gd name="connsiteY6" fmla="*/ 3885381 h 5366966"/>
              <a:gd name="connsiteX7" fmla="*/ 2872857 w 4823375"/>
              <a:gd name="connsiteY7" fmla="*/ 3885381 h 5366966"/>
              <a:gd name="connsiteX8" fmla="*/ 3099661 w 4823375"/>
              <a:gd name="connsiteY8" fmla="*/ 3779553 h 5366966"/>
              <a:gd name="connsiteX9" fmla="*/ 3341586 w 4823375"/>
              <a:gd name="connsiteY9" fmla="*/ 3809790 h 5366966"/>
              <a:gd name="connsiteX10" fmla="*/ 3356706 w 4823375"/>
              <a:gd name="connsiteY10" fmla="*/ 3991208 h 5366966"/>
              <a:gd name="connsiteX11" fmla="*/ 3538150 w 4823375"/>
              <a:gd name="connsiteY11" fmla="*/ 3930736 h 5366966"/>
              <a:gd name="connsiteX12" fmla="*/ 3613751 w 4823375"/>
              <a:gd name="connsiteY12" fmla="*/ 3749317 h 5366966"/>
              <a:gd name="connsiteX13" fmla="*/ 3674233 w 4823375"/>
              <a:gd name="connsiteY13" fmla="*/ 3583017 h 5366966"/>
              <a:gd name="connsiteX14" fmla="*/ 3674233 w 4823375"/>
              <a:gd name="connsiteY14" fmla="*/ 3583017 h 5366966"/>
              <a:gd name="connsiteX15" fmla="*/ 3810315 w 4823375"/>
              <a:gd name="connsiteY15" fmla="*/ 3326007 h 5366966"/>
              <a:gd name="connsiteX16" fmla="*/ 3462548 w 4823375"/>
              <a:gd name="connsiteY16" fmla="*/ 3114352 h 5366966"/>
              <a:gd name="connsiteX17" fmla="*/ 3432308 w 4823375"/>
              <a:gd name="connsiteY17" fmla="*/ 2524742 h 5366966"/>
              <a:gd name="connsiteX18" fmla="*/ 4067360 w 4823375"/>
              <a:gd name="connsiteY18" fmla="*/ 1889777 h 5366966"/>
              <a:gd name="connsiteX19" fmla="*/ 4520969 w 4823375"/>
              <a:gd name="connsiteY19" fmla="*/ 1814186 h 5366966"/>
              <a:gd name="connsiteX20" fmla="*/ 4823375 w 4823375"/>
              <a:gd name="connsiteY20" fmla="*/ 1405994 h 5366966"/>
              <a:gd name="connsiteX21" fmla="*/ 4596571 w 4823375"/>
              <a:gd name="connsiteY21" fmla="*/ 831502 h 5366966"/>
              <a:gd name="connsiteX22" fmla="*/ 4672172 w 4823375"/>
              <a:gd name="connsiteY22" fmla="*/ 695438 h 5366966"/>
              <a:gd name="connsiteX23" fmla="*/ 4566330 w 4823375"/>
              <a:gd name="connsiteY23" fmla="*/ 604728 h 5366966"/>
              <a:gd name="connsiteX24" fmla="*/ 4808255 w 4823375"/>
              <a:gd name="connsiteY24" fmla="*/ 438428 h 5366966"/>
              <a:gd name="connsiteX25" fmla="*/ 4611691 w 4823375"/>
              <a:gd name="connsiteY25" fmla="*/ 0 h 5366966"/>
              <a:gd name="connsiteX26" fmla="*/ 0 w 4823375"/>
              <a:gd name="connsiteY26" fmla="*/ 876856 h 5366966"/>
              <a:gd name="connsiteX27" fmla="*/ 1980759 w 4823375"/>
              <a:gd name="connsiteY27" fmla="*/ 2691042 h 5366966"/>
              <a:gd name="connsiteX28" fmla="*/ 1542271 w 4823375"/>
              <a:gd name="connsiteY28" fmla="*/ 4233100 h 536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23375" h="5366966">
                <a:moveTo>
                  <a:pt x="1542271" y="4233100"/>
                </a:moveTo>
                <a:lnTo>
                  <a:pt x="1587632" y="4505228"/>
                </a:lnTo>
                <a:lnTo>
                  <a:pt x="1784195" y="4520346"/>
                </a:lnTo>
                <a:lnTo>
                  <a:pt x="1708594" y="5321611"/>
                </a:lnTo>
                <a:lnTo>
                  <a:pt x="2147083" y="5366966"/>
                </a:lnTo>
                <a:lnTo>
                  <a:pt x="2963579" y="4248218"/>
                </a:lnTo>
                <a:lnTo>
                  <a:pt x="2872857" y="3885381"/>
                </a:lnTo>
                <a:lnTo>
                  <a:pt x="2872857" y="3885381"/>
                </a:lnTo>
                <a:lnTo>
                  <a:pt x="3099661" y="3779553"/>
                </a:lnTo>
                <a:lnTo>
                  <a:pt x="3341586" y="3809790"/>
                </a:lnTo>
                <a:lnTo>
                  <a:pt x="3356706" y="3991208"/>
                </a:lnTo>
                <a:lnTo>
                  <a:pt x="3538150" y="3930736"/>
                </a:lnTo>
                <a:lnTo>
                  <a:pt x="3613751" y="3749317"/>
                </a:lnTo>
                <a:lnTo>
                  <a:pt x="3674233" y="3583017"/>
                </a:lnTo>
                <a:lnTo>
                  <a:pt x="3674233" y="3583017"/>
                </a:lnTo>
                <a:lnTo>
                  <a:pt x="3810315" y="3326007"/>
                </a:lnTo>
                <a:lnTo>
                  <a:pt x="3462548" y="3114352"/>
                </a:lnTo>
                <a:lnTo>
                  <a:pt x="3432308" y="2524742"/>
                </a:lnTo>
                <a:lnTo>
                  <a:pt x="4067360" y="1889777"/>
                </a:lnTo>
                <a:lnTo>
                  <a:pt x="4520969" y="1814186"/>
                </a:lnTo>
                <a:lnTo>
                  <a:pt x="4823375" y="1405994"/>
                </a:lnTo>
                <a:lnTo>
                  <a:pt x="4596571" y="831502"/>
                </a:lnTo>
                <a:lnTo>
                  <a:pt x="4672172" y="695438"/>
                </a:lnTo>
                <a:lnTo>
                  <a:pt x="4566330" y="604728"/>
                </a:lnTo>
                <a:lnTo>
                  <a:pt x="4808255" y="438428"/>
                </a:lnTo>
                <a:lnTo>
                  <a:pt x="4611691" y="0"/>
                </a:lnTo>
                <a:lnTo>
                  <a:pt x="0" y="876856"/>
                </a:lnTo>
                <a:lnTo>
                  <a:pt x="1980759" y="2691042"/>
                </a:lnTo>
                <a:lnTo>
                  <a:pt x="1542271" y="4233100"/>
                </a:lnTo>
                <a:close/>
              </a:path>
            </a:pathLst>
          </a:custGeom>
          <a:solidFill>
            <a:schemeClr val="accent1">
              <a:lumMod val="20000"/>
              <a:lumOff val="80000"/>
              <a:alpha val="28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213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1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7951" y="-9525"/>
            <a:ext cx="9036050" cy="1241425"/>
          </a:xfrm>
        </p:spPr>
        <p:txBody>
          <a:bodyPr>
            <a:normAutofit/>
          </a:bodyPr>
          <a:lstStyle/>
          <a:p>
            <a:pPr indent="0" algn="l"/>
            <a:r>
              <a:rPr lang="nl-BE" sz="3600" dirty="0">
                <a:latin typeface="Verdana" charset="0"/>
                <a:ea typeface="ヒラギノ角ゴ ProN W3" charset="0"/>
                <a:cs typeface="ヒラギノ角ゴ ProN W3" charset="0"/>
              </a:rPr>
              <a:t>In Western Europe there has been a continuous increase (1981-2008)		</a:t>
            </a:r>
            <a:endParaRPr lang="en-GB" sz="3600" dirty="0">
              <a:latin typeface="Verdana" charset="0"/>
              <a:ea typeface="ヒラギノ角ゴ ProN W3" charset="0"/>
              <a:cs typeface="ヒラギノ角ゴ ProN W3" charset="0"/>
            </a:endParaRPr>
          </a:p>
        </p:txBody>
      </p:sp>
      <p:pic>
        <p:nvPicPr>
          <p:cNvPr id="5428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025" y="1535113"/>
            <a:ext cx="1095375" cy="22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8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738" y="1270000"/>
            <a:ext cx="1095375"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84"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50175" y="1390650"/>
            <a:ext cx="1095375" cy="20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85"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16738" y="1719263"/>
            <a:ext cx="914400" cy="19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87"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5463" y="2200275"/>
            <a:ext cx="1117600" cy="220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88"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5463" y="2454275"/>
            <a:ext cx="1095375" cy="18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0" name="Picture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9775" y="3351213"/>
            <a:ext cx="1298575"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1"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3068638"/>
            <a:ext cx="1166813" cy="182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2" name="Picture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8975" y="3544888"/>
            <a:ext cx="1095375"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3" name="Picture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32613" y="2033588"/>
            <a:ext cx="1095375"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294" name="Picture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83388" y="4079875"/>
            <a:ext cx="1095375"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94" name="Text Placeholder 2"/>
          <p:cNvSpPr>
            <a:spLocks noGrp="1"/>
          </p:cNvSpPr>
          <p:nvPr>
            <p:ph type="body" sz="half" idx="1"/>
          </p:nvPr>
        </p:nvSpPr>
        <p:spPr/>
        <p:txBody>
          <a:bodyPr/>
          <a:lstStyle/>
          <a:p>
            <a:pPr marL="0" indent="39688"/>
            <a:endParaRPr lang="nl-BE">
              <a:latin typeface="Verdana" charset="0"/>
              <a:ea typeface="ヒラギノ角ゴ ProN W3" charset="0"/>
              <a:cs typeface="ヒラギノ角ゴ ProN W3" charset="0"/>
            </a:endParaRPr>
          </a:p>
        </p:txBody>
      </p:sp>
      <p:pic>
        <p:nvPicPr>
          <p:cNvPr id="24"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75463" y="1403350"/>
            <a:ext cx="1095375" cy="22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p:cNvSpPr txBox="1"/>
          <p:nvPr/>
        </p:nvSpPr>
        <p:spPr>
          <a:xfrm>
            <a:off x="6737350" y="5110163"/>
            <a:ext cx="1003300" cy="261937"/>
          </a:xfrm>
          <a:prstGeom prst="rect">
            <a:avLst/>
          </a:prstGeom>
          <a:noFill/>
        </p:spPr>
        <p:txBody>
          <a:bodyPr>
            <a:spAutoFit/>
          </a:bodyPr>
          <a:lstStyle/>
          <a:p>
            <a:pPr>
              <a:defRPr/>
            </a:pPr>
            <a:r>
              <a:rPr lang="nl-BE" sz="1050" dirty="0">
                <a:ea typeface="ヒラギノ角ゴ ProN W3"/>
                <a:cs typeface="ヒラギノ角ゴ ProN W3"/>
              </a:rPr>
              <a:t>Malta</a:t>
            </a:r>
          </a:p>
        </p:txBody>
      </p:sp>
      <p:sp>
        <p:nvSpPr>
          <p:cNvPr id="20497" name="Date Placeholder 3"/>
          <p:cNvSpPr txBox="1">
            <a:spLocks noGrp="1"/>
          </p:cNvSpPr>
          <p:nvPr/>
        </p:nvSpPr>
        <p:spPr bwMode="auto">
          <a:xfrm>
            <a:off x="-6350" y="6550025"/>
            <a:ext cx="3209925" cy="1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a:t>End-of-Life Care Research Group</a:t>
            </a:r>
          </a:p>
        </p:txBody>
      </p:sp>
      <p:graphicFrame>
        <p:nvGraphicFramePr>
          <p:cNvPr id="2" name="Object 19"/>
          <p:cNvGraphicFramePr>
            <a:graphicFrameLocks noChangeAspect="1"/>
          </p:cNvGraphicFramePr>
          <p:nvPr>
            <p:extLst>
              <p:ext uri="{D42A27DB-BD31-4B8C-83A1-F6EECF244321}">
                <p14:modId xmlns:p14="http://schemas.microsoft.com/office/powerpoint/2010/main" val="2763157540"/>
              </p:ext>
            </p:extLst>
          </p:nvPr>
        </p:nvGraphicFramePr>
        <p:xfrm>
          <a:off x="158750" y="1125538"/>
          <a:ext cx="8034338" cy="5514975"/>
        </p:xfrm>
        <a:graphic>
          <a:graphicData uri="http://schemas.openxmlformats.org/drawingml/2006/chart">
            <c:chart xmlns:c="http://schemas.openxmlformats.org/drawingml/2006/chart" xmlns:r="http://schemas.openxmlformats.org/officeDocument/2006/relationships" r:id="rId16"/>
          </a:graphicData>
        </a:graphic>
      </p:graphicFrame>
    </p:spTree>
    <p:custDataLst>
      <p:tags r:id="rId1"/>
    </p:custDataLst>
    <p:extLst>
      <p:ext uri="{BB962C8B-B14F-4D97-AF65-F5344CB8AC3E}">
        <p14:creationId xmlns:p14="http://schemas.microsoft.com/office/powerpoint/2010/main" val="17261337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down)">
                                      <p:cBhvr>
                                        <p:cTn id="7" dur="500"/>
                                        <p:tgtEl>
                                          <p:spTgt spid="2">
                                            <p:graphicEl>
                                              <a:chart seriesIdx="0" categoryIdx="-4" bldStep="series"/>
                                            </p:graphic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42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down)">
                                      <p:cBhvr>
                                        <p:cTn id="15" dur="500"/>
                                        <p:tgtEl>
                                          <p:spTgt spid="2">
                                            <p:graphicEl>
                                              <a:chart seriesIdx="1" categoryIdx="-4" bldStep="series"/>
                                            </p:graphicEl>
                                          </p:spTgt>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5428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down)">
                                      <p:cBhvr>
                                        <p:cTn id="23" dur="500"/>
                                        <p:tgtEl>
                                          <p:spTgt spid="2">
                                            <p:graphicEl>
                                              <a:chart seriesIdx="2" categoryIdx="-4" bldStep="series"/>
                                            </p:graphic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down)">
                                      <p:cBhvr>
                                        <p:cTn id="31" dur="500"/>
                                        <p:tgtEl>
                                          <p:spTgt spid="2">
                                            <p:graphicEl>
                                              <a:chart seriesIdx="3" categoryIdx="-4" bldStep="series"/>
                                            </p:graphicEl>
                                          </p:spTgt>
                                        </p:tgtEl>
                                      </p:cBhvr>
                                    </p:animEffect>
                                  </p:childTnLst>
                                </p:cTn>
                              </p:par>
                            </p:childTnLst>
                          </p:cTn>
                        </p:par>
                        <p:par>
                          <p:cTn id="32" fill="hold">
                            <p:stCondLst>
                              <p:cond delay="500"/>
                            </p:stCondLst>
                            <p:childTnLst>
                              <p:par>
                                <p:cTn id="33" presetID="1" presetClass="entr" presetSubtype="0" fill="hold" nodeType="afterEffect">
                                  <p:stCondLst>
                                    <p:cond delay="0"/>
                                  </p:stCondLst>
                                  <p:childTnLst>
                                    <p:set>
                                      <p:cBhvr>
                                        <p:cTn id="34" dur="1" fill="hold">
                                          <p:stCondLst>
                                            <p:cond delay="0"/>
                                          </p:stCondLst>
                                        </p:cTn>
                                        <p:tgtEl>
                                          <p:spTgt spid="5428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
                                            <p:graphicEl>
                                              <a:chart seriesIdx="4" categoryIdx="-4" bldStep="series"/>
                                            </p:graphicEl>
                                          </p:spTgt>
                                        </p:tgtEl>
                                        <p:attrNameLst>
                                          <p:attrName>style.visibility</p:attrName>
                                        </p:attrNameLst>
                                      </p:cBhvr>
                                      <p:to>
                                        <p:strVal val="visible"/>
                                      </p:to>
                                    </p:set>
                                    <p:animEffect transition="in" filter="wipe(down)">
                                      <p:cBhvr>
                                        <p:cTn id="39" dur="500"/>
                                        <p:tgtEl>
                                          <p:spTgt spid="2">
                                            <p:graphicEl>
                                              <a:chart seriesIdx="4" categoryIdx="-4" bldStep="series"/>
                                            </p:graphicEl>
                                          </p:spTgt>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5428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
                                            <p:graphicEl>
                                              <a:chart seriesIdx="5" categoryIdx="-4" bldStep="series"/>
                                            </p:graphicEl>
                                          </p:spTgt>
                                        </p:tgtEl>
                                        <p:attrNameLst>
                                          <p:attrName>style.visibility</p:attrName>
                                        </p:attrNameLst>
                                      </p:cBhvr>
                                      <p:to>
                                        <p:strVal val="visible"/>
                                      </p:to>
                                    </p:set>
                                    <p:animEffect transition="in" filter="wipe(down)">
                                      <p:cBhvr>
                                        <p:cTn id="47" dur="500"/>
                                        <p:tgtEl>
                                          <p:spTgt spid="2">
                                            <p:graphicEl>
                                              <a:chart seriesIdx="5" categoryIdx="-4" bldStep="series"/>
                                            </p:graphicEl>
                                          </p:spTgt>
                                        </p:tgtEl>
                                      </p:cBhvr>
                                    </p:animEffec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5429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
                                            <p:graphicEl>
                                              <a:chart seriesIdx="6" categoryIdx="-4" bldStep="series"/>
                                            </p:graphicEl>
                                          </p:spTgt>
                                        </p:tgtEl>
                                        <p:attrNameLst>
                                          <p:attrName>style.visibility</p:attrName>
                                        </p:attrNameLst>
                                      </p:cBhvr>
                                      <p:to>
                                        <p:strVal val="visible"/>
                                      </p:to>
                                    </p:set>
                                    <p:animEffect transition="in" filter="wipe(down)">
                                      <p:cBhvr>
                                        <p:cTn id="55" dur="500"/>
                                        <p:tgtEl>
                                          <p:spTgt spid="2">
                                            <p:graphicEl>
                                              <a:chart seriesIdx="6" categoryIdx="-4" bldStep="series"/>
                                            </p:graphicEl>
                                          </p:spTgt>
                                        </p:tgtEl>
                                      </p:cBhvr>
                                    </p:animEffect>
                                  </p:childTnLst>
                                </p:cTn>
                              </p:par>
                            </p:childTnLst>
                          </p:cTn>
                        </p:par>
                        <p:par>
                          <p:cTn id="56" fill="hold">
                            <p:stCondLst>
                              <p:cond delay="500"/>
                            </p:stCondLst>
                            <p:childTnLst>
                              <p:par>
                                <p:cTn id="57" presetID="1" presetClass="entr" presetSubtype="0" fill="hold" nodeType="afterEffect">
                                  <p:stCondLst>
                                    <p:cond delay="0"/>
                                  </p:stCondLst>
                                  <p:childTnLst>
                                    <p:set>
                                      <p:cBhvr>
                                        <p:cTn id="58" dur="1" fill="hold">
                                          <p:stCondLst>
                                            <p:cond delay="0"/>
                                          </p:stCondLst>
                                        </p:cTn>
                                        <p:tgtEl>
                                          <p:spTgt spid="5428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
                                            <p:graphicEl>
                                              <a:chart seriesIdx="7" categoryIdx="-4" bldStep="series"/>
                                            </p:graphicEl>
                                          </p:spTgt>
                                        </p:tgtEl>
                                        <p:attrNameLst>
                                          <p:attrName>style.visibility</p:attrName>
                                        </p:attrNameLst>
                                      </p:cBhvr>
                                      <p:to>
                                        <p:strVal val="visible"/>
                                      </p:to>
                                    </p:set>
                                    <p:animEffect transition="in" filter="wipe(down)">
                                      <p:cBhvr>
                                        <p:cTn id="63" dur="500"/>
                                        <p:tgtEl>
                                          <p:spTgt spid="2">
                                            <p:graphicEl>
                                              <a:chart seriesIdx="7" categoryIdx="-4" bldStep="series"/>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54288"/>
                                        </p:tgtEl>
                                        <p:attrNameLst>
                                          <p:attrName>style.visibility</p:attrName>
                                        </p:attrNameLst>
                                      </p:cBhvr>
                                      <p:to>
                                        <p:strVal val="visible"/>
                                      </p:to>
                                    </p:set>
                                  </p:childTnLst>
                                </p:cTn>
                              </p:par>
                            </p:childTnLst>
                          </p:cTn>
                        </p:par>
                        <p:par>
                          <p:cTn id="68" fill="hold" nodeType="afterGroup">
                            <p:stCondLst>
                              <p:cond delay="0"/>
                            </p:stCondLst>
                            <p:childTnLst>
                              <p:par>
                                <p:cTn id="69" presetID="1" presetClass="entr" presetSubtype="0" fill="hold" nodeType="afterEffect">
                                  <p:stCondLst>
                                    <p:cond delay="0"/>
                                  </p:stCondLst>
                                  <p:childTnLst>
                                    <p:set>
                                      <p:cBhvr>
                                        <p:cTn id="70" dur="1" fill="hold">
                                          <p:stCondLst>
                                            <p:cond delay="0"/>
                                          </p:stCondLst>
                                        </p:cTn>
                                        <p:tgtEl>
                                          <p:spTgt spid="5429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54294"/>
                                        </p:tgtEl>
                                        <p:attrNameLst>
                                          <p:attrName>style.visibility</p:attrName>
                                        </p:attrNameLst>
                                      </p:cBhvr>
                                      <p:to>
                                        <p:strVal val="visible"/>
                                      </p:to>
                                    </p:set>
                                  </p:childTnLst>
                                </p:cTn>
                              </p:par>
                              <p:par>
                                <p:cTn id="75" presetID="22" presetClass="entr" presetSubtype="4" fill="hold" grpId="0" nodeType="withEffect">
                                  <p:stCondLst>
                                    <p:cond delay="0"/>
                                  </p:stCondLst>
                                  <p:childTnLst>
                                    <p:set>
                                      <p:cBhvr>
                                        <p:cTn id="76" dur="1" fill="hold">
                                          <p:stCondLst>
                                            <p:cond delay="0"/>
                                          </p:stCondLst>
                                        </p:cTn>
                                        <p:tgtEl>
                                          <p:spTgt spid="2">
                                            <p:graphicEl>
                                              <a:chart seriesIdx="8" categoryIdx="-4" bldStep="series"/>
                                            </p:graphicEl>
                                          </p:spTgt>
                                        </p:tgtEl>
                                        <p:attrNameLst>
                                          <p:attrName>style.visibility</p:attrName>
                                        </p:attrNameLst>
                                      </p:cBhvr>
                                      <p:to>
                                        <p:strVal val="visible"/>
                                      </p:to>
                                    </p:set>
                                    <p:animEffect transition="in" filter="wipe(down)">
                                      <p:cBhvr>
                                        <p:cTn id="77" dur="500"/>
                                        <p:tgtEl>
                                          <p:spTgt spid="2">
                                            <p:graphicEl>
                                              <a:chart seriesIdx="8" categoryIdx="-4" bldStep="series"/>
                                            </p:graphicEl>
                                          </p:spTgt>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
                                            <p:graphicEl>
                                              <a:chart seriesIdx="9" categoryIdx="-4" bldStep="series"/>
                                            </p:graphicEl>
                                          </p:spTgt>
                                        </p:tgtEl>
                                        <p:attrNameLst>
                                          <p:attrName>style.visibility</p:attrName>
                                        </p:attrNameLst>
                                      </p:cBhvr>
                                      <p:to>
                                        <p:strVal val="visible"/>
                                      </p:to>
                                    </p:set>
                                    <p:animEffect transition="in" filter="wipe(down)">
                                      <p:cBhvr>
                                        <p:cTn id="80" dur="500"/>
                                        <p:tgtEl>
                                          <p:spTgt spid="2">
                                            <p:graphicEl>
                                              <a:chart seriesIdx="9" categoryIdx="-4" bldStep="series"/>
                                            </p:graphicEl>
                                          </p:spTgt>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
                                            <p:graphicEl>
                                              <a:chart seriesIdx="10" categoryIdx="-4" bldStep="series"/>
                                            </p:graphicEl>
                                          </p:spTgt>
                                        </p:tgtEl>
                                        <p:attrNameLst>
                                          <p:attrName>style.visibility</p:attrName>
                                        </p:attrNameLst>
                                      </p:cBhvr>
                                      <p:to>
                                        <p:strVal val="visible"/>
                                      </p:to>
                                    </p:set>
                                    <p:animEffect transition="in" filter="wipe(down)">
                                      <p:cBhvr>
                                        <p:cTn id="83" dur="500"/>
                                        <p:tgtEl>
                                          <p:spTgt spid="2">
                                            <p:graphicEl>
                                              <a:chart seriesIdx="10" categoryIdx="-4" bldStep="series"/>
                                            </p:graphicEl>
                                          </p:spTgt>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
                                            <p:graphicEl>
                                              <a:chart seriesIdx="11" categoryIdx="-4" bldStep="series"/>
                                            </p:graphicEl>
                                          </p:spTgt>
                                        </p:tgtEl>
                                        <p:attrNameLst>
                                          <p:attrName>style.visibility</p:attrName>
                                        </p:attrNameLst>
                                      </p:cBhvr>
                                      <p:to>
                                        <p:strVal val="visible"/>
                                      </p:to>
                                    </p:set>
                                    <p:animEffect transition="in" filter="wipe(down)">
                                      <p:cBhvr>
                                        <p:cTn id="86" dur="500"/>
                                        <p:tgtEl>
                                          <p:spTgt spid="2">
                                            <p:graphicEl>
                                              <a:chart seriesIdx="11" categoryIdx="-4" bldStep="series"/>
                                            </p:graphicEl>
                                          </p:spTgt>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
                                            <p:graphicEl>
                                              <a:chart seriesIdx="12" categoryIdx="-4" bldStep="series"/>
                                            </p:graphicEl>
                                          </p:spTgt>
                                        </p:tgtEl>
                                        <p:attrNameLst>
                                          <p:attrName>style.visibility</p:attrName>
                                        </p:attrNameLst>
                                      </p:cBhvr>
                                      <p:to>
                                        <p:strVal val="visible"/>
                                      </p:to>
                                    </p:set>
                                    <p:animEffect transition="in" filter="wipe(down)">
                                      <p:cBhvr>
                                        <p:cTn id="89" dur="500"/>
                                        <p:tgtEl>
                                          <p:spTgt spid="2">
                                            <p:graphicEl>
                                              <a:chart seriesIdx="12" categoryIdx="-4" bldStep="series"/>
                                            </p:graphicEl>
                                          </p:spTgt>
                                        </p:tgtEl>
                                      </p:cBhvr>
                                    </p:animEffect>
                                  </p:childTnLst>
                                </p:cTn>
                              </p:par>
                              <p:par>
                                <p:cTn id="90" presetID="1" presetClass="entr" presetSubtype="0" fill="hold" nodeType="withEffect">
                                  <p:stCondLst>
                                    <p:cond delay="0"/>
                                  </p:stCondLst>
                                  <p:childTnLst>
                                    <p:set>
                                      <p:cBhvr>
                                        <p:cTn id="91" dur="1" fill="hold">
                                          <p:stCondLst>
                                            <p:cond delay="0"/>
                                          </p:stCondLst>
                                        </p:cTn>
                                        <p:tgtEl>
                                          <p:spTgt spid="54290"/>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54292"/>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2" grpId="0">
        <p:bldSub>
          <a:bldChart bld="series" animBg="0"/>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76213" y="-9525"/>
            <a:ext cx="8967787" cy="1241425"/>
          </a:xfrm>
        </p:spPr>
        <p:txBody>
          <a:bodyPr>
            <a:normAutofit fontScale="90000"/>
          </a:bodyPr>
          <a:lstStyle/>
          <a:p>
            <a:pPr indent="0" algn="l"/>
            <a:r>
              <a:rPr lang="nl-BE" dirty="0">
                <a:latin typeface="Verdana" charset="0"/>
                <a:ea typeface="ヒラギノ角ゴ ProN W3" charset="0"/>
                <a:cs typeface="ヒラギノ角ゴ ProN W3" charset="0"/>
              </a:rPr>
              <a:t>In Eastern European no increase 1999-2008		</a:t>
            </a:r>
            <a:endParaRPr lang="en-GB" dirty="0">
              <a:latin typeface="Verdana" charset="0"/>
              <a:ea typeface="ヒラギノ角ゴ ProN W3" charset="0"/>
              <a:cs typeface="ヒラギノ角ゴ ProN W3" charset="0"/>
            </a:endParaRPr>
          </a:p>
        </p:txBody>
      </p:sp>
      <p:sp>
        <p:nvSpPr>
          <p:cNvPr id="22531" name="Text Placeholder 2"/>
          <p:cNvSpPr>
            <a:spLocks noGrp="1"/>
          </p:cNvSpPr>
          <p:nvPr>
            <p:ph type="body" sz="half" idx="1"/>
          </p:nvPr>
        </p:nvSpPr>
        <p:spPr/>
        <p:txBody>
          <a:bodyPr/>
          <a:lstStyle/>
          <a:p>
            <a:pPr marL="0" indent="39688"/>
            <a:endParaRPr lang="nl-BE">
              <a:latin typeface="Verdana" charset="0"/>
              <a:ea typeface="ヒラギノ角ゴ ProN W3" charset="0"/>
              <a:cs typeface="ヒラギノ角ゴ ProN W3" charset="0"/>
            </a:endParaRPr>
          </a:p>
        </p:txBody>
      </p:sp>
      <p:sp>
        <p:nvSpPr>
          <p:cNvPr id="4" name="TextBox 3"/>
          <p:cNvSpPr txBox="1"/>
          <p:nvPr/>
        </p:nvSpPr>
        <p:spPr>
          <a:xfrm>
            <a:off x="7210425" y="2133600"/>
            <a:ext cx="1003300" cy="260350"/>
          </a:xfrm>
          <a:prstGeom prst="rect">
            <a:avLst/>
          </a:prstGeom>
          <a:noFill/>
        </p:spPr>
        <p:txBody>
          <a:bodyPr>
            <a:spAutoFit/>
          </a:bodyPr>
          <a:lstStyle/>
          <a:p>
            <a:pPr>
              <a:defRPr/>
            </a:pPr>
            <a:r>
              <a:rPr lang="nl-BE" sz="1050" dirty="0">
                <a:ea typeface="ヒラギノ角ゴ ProN W3"/>
                <a:cs typeface="ヒラギノ角ゴ ProN W3"/>
              </a:rPr>
              <a:t>Slovenia</a:t>
            </a:r>
          </a:p>
        </p:txBody>
      </p:sp>
      <p:sp>
        <p:nvSpPr>
          <p:cNvPr id="21" name="TextBox 20"/>
          <p:cNvSpPr txBox="1"/>
          <p:nvPr/>
        </p:nvSpPr>
        <p:spPr>
          <a:xfrm>
            <a:off x="7242175" y="2347913"/>
            <a:ext cx="1362075" cy="254000"/>
          </a:xfrm>
          <a:prstGeom prst="rect">
            <a:avLst/>
          </a:prstGeom>
          <a:noFill/>
        </p:spPr>
        <p:txBody>
          <a:bodyPr>
            <a:spAutoFit/>
          </a:bodyPr>
          <a:lstStyle/>
          <a:p>
            <a:pPr>
              <a:defRPr/>
            </a:pPr>
            <a:r>
              <a:rPr lang="nl-BE" sz="1050" dirty="0" err="1">
                <a:ea typeface="ヒラギノ角ゴ ProN W3"/>
                <a:cs typeface="ヒラギノ角ゴ ProN W3"/>
              </a:rPr>
              <a:t>Czech</a:t>
            </a:r>
            <a:r>
              <a:rPr lang="nl-BE" sz="1050" dirty="0">
                <a:ea typeface="ヒラギノ角ゴ ProN W3"/>
                <a:cs typeface="ヒラギノ角ゴ ProN W3"/>
              </a:rPr>
              <a:t> </a:t>
            </a:r>
            <a:r>
              <a:rPr lang="nl-BE" sz="1050" dirty="0" err="1">
                <a:ea typeface="ヒラギノ角ゴ ProN W3"/>
                <a:cs typeface="ヒラギノ角ゴ ProN W3"/>
              </a:rPr>
              <a:t>Republic</a:t>
            </a:r>
            <a:endParaRPr lang="nl-BE" sz="1050" dirty="0">
              <a:ea typeface="ヒラギノ角ゴ ProN W3"/>
              <a:cs typeface="ヒラギノ角ゴ ProN W3"/>
            </a:endParaRPr>
          </a:p>
        </p:txBody>
      </p:sp>
      <p:sp>
        <p:nvSpPr>
          <p:cNvPr id="22" name="TextBox 21"/>
          <p:cNvSpPr txBox="1"/>
          <p:nvPr/>
        </p:nvSpPr>
        <p:spPr>
          <a:xfrm>
            <a:off x="7210425" y="2733675"/>
            <a:ext cx="1363663" cy="254000"/>
          </a:xfrm>
          <a:prstGeom prst="rect">
            <a:avLst/>
          </a:prstGeom>
          <a:noFill/>
        </p:spPr>
        <p:txBody>
          <a:bodyPr>
            <a:spAutoFit/>
          </a:bodyPr>
          <a:lstStyle/>
          <a:p>
            <a:pPr>
              <a:defRPr/>
            </a:pPr>
            <a:r>
              <a:rPr lang="nl-BE" sz="1050" dirty="0">
                <a:ea typeface="ヒラギノ角ゴ ProN W3"/>
                <a:cs typeface="ヒラギノ角ゴ ProN W3"/>
              </a:rPr>
              <a:t>Lithuania</a:t>
            </a:r>
          </a:p>
        </p:txBody>
      </p:sp>
      <p:sp>
        <p:nvSpPr>
          <p:cNvPr id="25" name="TextBox 24"/>
          <p:cNvSpPr txBox="1"/>
          <p:nvPr/>
        </p:nvSpPr>
        <p:spPr>
          <a:xfrm>
            <a:off x="7235825" y="2959100"/>
            <a:ext cx="1363663" cy="254000"/>
          </a:xfrm>
          <a:prstGeom prst="rect">
            <a:avLst/>
          </a:prstGeom>
          <a:noFill/>
        </p:spPr>
        <p:txBody>
          <a:bodyPr>
            <a:spAutoFit/>
          </a:bodyPr>
          <a:lstStyle/>
          <a:p>
            <a:pPr>
              <a:defRPr/>
            </a:pPr>
            <a:r>
              <a:rPr lang="nl-BE" sz="1050" dirty="0">
                <a:ea typeface="ヒラギノ角ゴ ProN W3"/>
                <a:cs typeface="ヒラギノ角ゴ ProN W3"/>
              </a:rPr>
              <a:t>Latvia</a:t>
            </a:r>
          </a:p>
        </p:txBody>
      </p:sp>
      <p:sp>
        <p:nvSpPr>
          <p:cNvPr id="26" name="TextBox 25"/>
          <p:cNvSpPr txBox="1"/>
          <p:nvPr/>
        </p:nvSpPr>
        <p:spPr>
          <a:xfrm>
            <a:off x="7208838" y="3270250"/>
            <a:ext cx="1362075" cy="254000"/>
          </a:xfrm>
          <a:prstGeom prst="rect">
            <a:avLst/>
          </a:prstGeom>
          <a:noFill/>
        </p:spPr>
        <p:txBody>
          <a:bodyPr>
            <a:spAutoFit/>
          </a:bodyPr>
          <a:lstStyle/>
          <a:p>
            <a:pPr>
              <a:defRPr/>
            </a:pPr>
            <a:r>
              <a:rPr lang="nl-BE" sz="1050" dirty="0">
                <a:ea typeface="ヒラギノ角ゴ ProN W3"/>
                <a:cs typeface="ヒラギノ角ゴ ProN W3"/>
              </a:rPr>
              <a:t>East Germany</a:t>
            </a:r>
          </a:p>
        </p:txBody>
      </p:sp>
      <p:sp>
        <p:nvSpPr>
          <p:cNvPr id="27" name="TextBox 26"/>
          <p:cNvSpPr txBox="1"/>
          <p:nvPr/>
        </p:nvSpPr>
        <p:spPr>
          <a:xfrm>
            <a:off x="8177213" y="3278188"/>
            <a:ext cx="1363662" cy="254000"/>
          </a:xfrm>
          <a:prstGeom prst="rect">
            <a:avLst/>
          </a:prstGeom>
          <a:noFill/>
        </p:spPr>
        <p:txBody>
          <a:bodyPr>
            <a:spAutoFit/>
          </a:bodyPr>
          <a:lstStyle/>
          <a:p>
            <a:pPr>
              <a:defRPr/>
            </a:pPr>
            <a:r>
              <a:rPr lang="nl-BE" sz="1050" dirty="0">
                <a:ea typeface="ヒラギノ角ゴ ProN W3"/>
                <a:cs typeface="ヒラギノ角ゴ ProN W3"/>
              </a:rPr>
              <a:t>Hungary</a:t>
            </a:r>
          </a:p>
        </p:txBody>
      </p:sp>
      <p:sp>
        <p:nvSpPr>
          <p:cNvPr id="28" name="TextBox 27"/>
          <p:cNvSpPr txBox="1"/>
          <p:nvPr/>
        </p:nvSpPr>
        <p:spPr>
          <a:xfrm>
            <a:off x="7164388" y="3378200"/>
            <a:ext cx="1362075" cy="254000"/>
          </a:xfrm>
          <a:prstGeom prst="rect">
            <a:avLst/>
          </a:prstGeom>
          <a:noFill/>
        </p:spPr>
        <p:txBody>
          <a:bodyPr>
            <a:spAutoFit/>
          </a:bodyPr>
          <a:lstStyle/>
          <a:p>
            <a:pPr>
              <a:defRPr/>
            </a:pPr>
            <a:r>
              <a:rPr lang="nl-BE" sz="1050" dirty="0">
                <a:ea typeface="ヒラギノ角ゴ ProN W3"/>
                <a:cs typeface="ヒラギノ角ゴ ProN W3"/>
              </a:rPr>
              <a:t>Slovakia</a:t>
            </a:r>
          </a:p>
        </p:txBody>
      </p:sp>
      <p:sp>
        <p:nvSpPr>
          <p:cNvPr id="29" name="TextBox 28"/>
          <p:cNvSpPr txBox="1"/>
          <p:nvPr/>
        </p:nvSpPr>
        <p:spPr>
          <a:xfrm>
            <a:off x="7180263" y="3581400"/>
            <a:ext cx="1362075" cy="254000"/>
          </a:xfrm>
          <a:prstGeom prst="rect">
            <a:avLst/>
          </a:prstGeom>
          <a:noFill/>
        </p:spPr>
        <p:txBody>
          <a:bodyPr>
            <a:spAutoFit/>
          </a:bodyPr>
          <a:lstStyle/>
          <a:p>
            <a:pPr>
              <a:defRPr/>
            </a:pPr>
            <a:r>
              <a:rPr lang="nl-BE" sz="1050" dirty="0">
                <a:ea typeface="ヒラギノ角ゴ ProN W3"/>
                <a:cs typeface="ヒラギノ角ゴ ProN W3"/>
              </a:rPr>
              <a:t>Bulgaria</a:t>
            </a:r>
          </a:p>
        </p:txBody>
      </p:sp>
      <p:sp>
        <p:nvSpPr>
          <p:cNvPr id="30" name="TextBox 29"/>
          <p:cNvSpPr txBox="1"/>
          <p:nvPr/>
        </p:nvSpPr>
        <p:spPr>
          <a:xfrm>
            <a:off x="7164388" y="4543425"/>
            <a:ext cx="1362075" cy="254000"/>
          </a:xfrm>
          <a:prstGeom prst="rect">
            <a:avLst/>
          </a:prstGeom>
          <a:noFill/>
        </p:spPr>
        <p:txBody>
          <a:bodyPr>
            <a:spAutoFit/>
          </a:bodyPr>
          <a:lstStyle/>
          <a:p>
            <a:pPr>
              <a:defRPr/>
            </a:pPr>
            <a:r>
              <a:rPr lang="nl-BE" sz="1050" dirty="0">
                <a:ea typeface="ヒラギノ角ゴ ProN W3"/>
                <a:cs typeface="ヒラギノ角ゴ ProN W3"/>
              </a:rPr>
              <a:t>Poland</a:t>
            </a:r>
          </a:p>
        </p:txBody>
      </p:sp>
      <p:sp>
        <p:nvSpPr>
          <p:cNvPr id="31" name="TextBox 30"/>
          <p:cNvSpPr txBox="1"/>
          <p:nvPr/>
        </p:nvSpPr>
        <p:spPr>
          <a:xfrm>
            <a:off x="7180263" y="4759325"/>
            <a:ext cx="1362075" cy="254000"/>
          </a:xfrm>
          <a:prstGeom prst="rect">
            <a:avLst/>
          </a:prstGeom>
          <a:noFill/>
        </p:spPr>
        <p:txBody>
          <a:bodyPr>
            <a:spAutoFit/>
          </a:bodyPr>
          <a:lstStyle/>
          <a:p>
            <a:pPr>
              <a:defRPr/>
            </a:pPr>
            <a:r>
              <a:rPr lang="nl-BE" sz="1050" dirty="0">
                <a:ea typeface="ヒラギノ角ゴ ProN W3"/>
                <a:cs typeface="ヒラギノ角ゴ ProN W3"/>
              </a:rPr>
              <a:t>Romania</a:t>
            </a:r>
          </a:p>
        </p:txBody>
      </p:sp>
      <p:sp>
        <p:nvSpPr>
          <p:cNvPr id="22542" name="Date Placeholder 3"/>
          <p:cNvSpPr txBox="1">
            <a:spLocks noGrp="1"/>
          </p:cNvSpPr>
          <p:nvPr/>
        </p:nvSpPr>
        <p:spPr bwMode="auto">
          <a:xfrm>
            <a:off x="-6350" y="6550025"/>
            <a:ext cx="3209925" cy="1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a:t>End-of-Life Care Research Group</a:t>
            </a:r>
          </a:p>
        </p:txBody>
      </p:sp>
      <p:graphicFrame>
        <p:nvGraphicFramePr>
          <p:cNvPr id="2" name="Object 16"/>
          <p:cNvGraphicFramePr>
            <a:graphicFrameLocks noChangeAspect="1"/>
          </p:cNvGraphicFramePr>
          <p:nvPr>
            <p:extLst>
              <p:ext uri="{D42A27DB-BD31-4B8C-83A1-F6EECF244321}">
                <p14:modId xmlns:p14="http://schemas.microsoft.com/office/powerpoint/2010/main" val="2614423113"/>
              </p:ext>
            </p:extLst>
          </p:nvPr>
        </p:nvGraphicFramePr>
        <p:xfrm>
          <a:off x="176213" y="1535113"/>
          <a:ext cx="8755062" cy="4919662"/>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6565351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7" dur="500"/>
                                        <p:tgtEl>
                                          <p:spTgt spid="2">
                                            <p:graphicEl>
                                              <a:chart seriesIdx="0" categoryIdx="-4" bldStep="series"/>
                                            </p:graphic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15" dur="500"/>
                                        <p:tgtEl>
                                          <p:spTgt spid="2">
                                            <p:graphicEl>
                                              <a:chart seriesIdx="1" categoryIdx="-4" bldStep="series"/>
                                            </p:graphic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3" dur="500"/>
                                        <p:tgtEl>
                                          <p:spTgt spid="2">
                                            <p:graphicEl>
                                              <a:chart seriesIdx="2" categoryIdx="-4" bldStep="series"/>
                                            </p:graphicEl>
                                          </p:spTgt>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1" dur="500"/>
                                        <p:tgtEl>
                                          <p:spTgt spid="2">
                                            <p:graphicEl>
                                              <a:chart seriesIdx="3" categoryIdx="-4" bldStep="series"/>
                                            </p:graphicEl>
                                          </p:spTgt>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
                                            <p:graphicEl>
                                              <a:chart seriesIdx="4" categoryIdx="-4" bldStep="series"/>
                                            </p:graphicEl>
                                          </p:spTgt>
                                        </p:tgtEl>
                                        <p:attrNameLst>
                                          <p:attrName>style.visibility</p:attrName>
                                        </p:attrNameLst>
                                      </p:cBhvr>
                                      <p:to>
                                        <p:strVal val="visible"/>
                                      </p:to>
                                    </p:set>
                                    <p:animEffect transition="in" filter="wipe(left)">
                                      <p:cBhvr>
                                        <p:cTn id="39" dur="500"/>
                                        <p:tgtEl>
                                          <p:spTgt spid="2">
                                            <p:graphicEl>
                                              <a:chart seriesIdx="4" categoryIdx="-4" bldStep="series"/>
                                            </p:graphicEl>
                                          </p:spTgt>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graphicEl>
                                              <a:chart seriesIdx="5" categoryIdx="-4" bldStep="series"/>
                                            </p:graphicEl>
                                          </p:spTgt>
                                        </p:tgtEl>
                                        <p:attrNameLst>
                                          <p:attrName>style.visibility</p:attrName>
                                        </p:attrNameLst>
                                      </p:cBhvr>
                                      <p:to>
                                        <p:strVal val="visible"/>
                                      </p:to>
                                    </p:set>
                                    <p:animEffect transition="in" filter="wipe(left)">
                                      <p:cBhvr>
                                        <p:cTn id="47" dur="500"/>
                                        <p:tgtEl>
                                          <p:spTgt spid="2">
                                            <p:graphicEl>
                                              <a:chart seriesIdx="5" categoryIdx="-4" bldStep="series"/>
                                            </p:graphicEl>
                                          </p:spTgt>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
                                            <p:graphicEl>
                                              <a:chart seriesIdx="6" categoryIdx="-4" bldStep="series"/>
                                            </p:graphicEl>
                                          </p:spTgt>
                                        </p:tgtEl>
                                        <p:attrNameLst>
                                          <p:attrName>style.visibility</p:attrName>
                                        </p:attrNameLst>
                                      </p:cBhvr>
                                      <p:to>
                                        <p:strVal val="visible"/>
                                      </p:to>
                                    </p:set>
                                    <p:animEffect transition="in" filter="wipe(left)">
                                      <p:cBhvr>
                                        <p:cTn id="55" dur="500"/>
                                        <p:tgtEl>
                                          <p:spTgt spid="2">
                                            <p:graphicEl>
                                              <a:chart seriesIdx="6" categoryIdx="-4" bldStep="series"/>
                                            </p:graphicEl>
                                          </p:spTgt>
                                        </p:tgtEl>
                                      </p:cBhvr>
                                    </p:animEffect>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
                                            <p:graphicEl>
                                              <a:chart seriesIdx="7" categoryIdx="-4" bldStep="series"/>
                                            </p:graphicEl>
                                          </p:spTgt>
                                        </p:tgtEl>
                                        <p:attrNameLst>
                                          <p:attrName>style.visibility</p:attrName>
                                        </p:attrNameLst>
                                      </p:cBhvr>
                                      <p:to>
                                        <p:strVal val="visible"/>
                                      </p:to>
                                    </p:set>
                                    <p:animEffect transition="in" filter="wipe(left)">
                                      <p:cBhvr>
                                        <p:cTn id="63" dur="500"/>
                                        <p:tgtEl>
                                          <p:spTgt spid="2">
                                            <p:graphicEl>
                                              <a:chart seriesIdx="7" categoryIdx="-4" bldStep="series"/>
                                            </p:graphicEl>
                                          </p:spTgt>
                                        </p:tgtEl>
                                      </p:cBhvr>
                                    </p:animEffect>
                                  </p:childTnLst>
                                </p:cTn>
                              </p:par>
                            </p:childTnLst>
                          </p:cTn>
                        </p:par>
                        <p:par>
                          <p:cTn id="64" fill="hold">
                            <p:stCondLst>
                              <p:cond delay="500"/>
                            </p:stCondLst>
                            <p:childTnLst>
                              <p:par>
                                <p:cTn id="65" presetID="1"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
                                            <p:graphicEl>
                                              <a:chart seriesIdx="8" categoryIdx="-4" bldStep="series"/>
                                            </p:graphicEl>
                                          </p:spTgt>
                                        </p:tgtEl>
                                        <p:attrNameLst>
                                          <p:attrName>style.visibility</p:attrName>
                                        </p:attrNameLst>
                                      </p:cBhvr>
                                      <p:to>
                                        <p:strVal val="visible"/>
                                      </p:to>
                                    </p:set>
                                    <p:animEffect transition="in" filter="wipe(left)">
                                      <p:cBhvr>
                                        <p:cTn id="71" dur="500"/>
                                        <p:tgtEl>
                                          <p:spTgt spid="2">
                                            <p:graphicEl>
                                              <a:chart seriesIdx="8" categoryIdx="-4" bldStep="series"/>
                                            </p:graphicEl>
                                          </p:spTgt>
                                        </p:tgtEl>
                                      </p:cBhvr>
                                    </p:animEffect>
                                  </p:childTnLst>
                                </p:cTn>
                              </p:par>
                            </p:childTnLst>
                          </p:cTn>
                        </p:par>
                        <p:par>
                          <p:cTn id="72" fill="hold">
                            <p:stCondLst>
                              <p:cond delay="500"/>
                            </p:stCondLst>
                            <p:childTnLst>
                              <p:par>
                                <p:cTn id="73" presetID="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
                                            <p:graphicEl>
                                              <a:chart seriesIdx="9" categoryIdx="-4" bldStep="series"/>
                                            </p:graphicEl>
                                          </p:spTgt>
                                        </p:tgtEl>
                                        <p:attrNameLst>
                                          <p:attrName>style.visibility</p:attrName>
                                        </p:attrNameLst>
                                      </p:cBhvr>
                                      <p:to>
                                        <p:strVal val="visible"/>
                                      </p:to>
                                    </p:set>
                                    <p:animEffect transition="in" filter="wipe(left)">
                                      <p:cBhvr>
                                        <p:cTn id="79" dur="500"/>
                                        <p:tgtEl>
                                          <p:spTgt spid="2">
                                            <p:graphicEl>
                                              <a:chart seriesIdx="9" categoryIdx="-4" bldStep="series"/>
                                            </p:graphicEl>
                                          </p:spTgt>
                                        </p:tgtEl>
                                      </p:cBhvr>
                                    </p:animEffect>
                                  </p:childTnLst>
                                </p:cTn>
                              </p:par>
                            </p:childTnLst>
                          </p:cTn>
                        </p:par>
                        <p:par>
                          <p:cTn id="80" fill="hold" nodeType="afterGroup">
                            <p:stCondLst>
                              <p:cond delay="500"/>
                            </p:stCondLst>
                            <p:childTnLst>
                              <p:par>
                                <p:cTn id="81" presetID="1" presetClass="entr" presetSubtype="0"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P spid="22" grpId="0"/>
      <p:bldP spid="25" grpId="0"/>
      <p:bldP spid="26" grpId="0"/>
      <p:bldP spid="27" grpId="0"/>
      <p:bldP spid="28" grpId="0"/>
      <p:bldP spid="29" grpId="0"/>
      <p:bldP spid="30" grpId="0"/>
      <p:bldP spid="31" grpId="0"/>
      <p:bldGraphic spid="2" grpId="0">
        <p:bldSub>
          <a:bldChart bld="series" animBg="0"/>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4775" y="2983881"/>
            <a:ext cx="6264275" cy="1627174"/>
          </a:xfrm>
        </p:spPr>
        <p:txBody>
          <a:bodyPr>
            <a:normAutofit fontScale="90000"/>
          </a:bodyPr>
          <a:lstStyle/>
          <a:p>
            <a:pPr algn="l"/>
            <a:r>
              <a:rPr lang="en-US" dirty="0"/>
              <a:t>Reasons for:</a:t>
            </a:r>
            <a:br>
              <a:rPr lang="en-US" dirty="0"/>
            </a:br>
            <a:r>
              <a:rPr lang="en-US" dirty="0"/>
              <a:t>	country variation?</a:t>
            </a:r>
            <a:br>
              <a:rPr lang="en-US" dirty="0"/>
            </a:br>
            <a:r>
              <a:rPr lang="en-US" dirty="0"/>
              <a:t>	different trends?</a:t>
            </a:r>
          </a:p>
        </p:txBody>
      </p:sp>
    </p:spTree>
    <p:extLst>
      <p:ext uri="{BB962C8B-B14F-4D97-AF65-F5344CB8AC3E}">
        <p14:creationId xmlns:p14="http://schemas.microsoft.com/office/powerpoint/2010/main" val="638953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Focus of talk</a:t>
            </a:r>
          </a:p>
        </p:txBody>
      </p:sp>
      <p:sp>
        <p:nvSpPr>
          <p:cNvPr id="3" name="Content Placeholder 2"/>
          <p:cNvSpPr>
            <a:spLocks noGrp="1"/>
          </p:cNvSpPr>
          <p:nvPr>
            <p:ph idx="1"/>
          </p:nvPr>
        </p:nvSpPr>
        <p:spPr>
          <a:xfrm>
            <a:off x="457200" y="1307940"/>
            <a:ext cx="7668228" cy="4818224"/>
          </a:xfrm>
        </p:spPr>
        <p:txBody>
          <a:bodyPr>
            <a:normAutofit fontScale="92500" lnSpcReduction="20000"/>
          </a:bodyPr>
          <a:lstStyle/>
          <a:p>
            <a:pPr marL="514350" indent="-514350">
              <a:buFont typeface="+mj-lt"/>
              <a:buAutoNum type="arabicPeriod"/>
            </a:pPr>
            <a:r>
              <a:rPr lang="en-US" dirty="0"/>
              <a:t>MAID across the world</a:t>
            </a:r>
          </a:p>
          <a:p>
            <a:pPr marL="457200" lvl="1" indent="0">
              <a:buNone/>
            </a:pPr>
            <a:r>
              <a:rPr lang="en-US" dirty="0"/>
              <a:t>	</a:t>
            </a:r>
            <a:r>
              <a:rPr lang="en-US" sz="2400" dirty="0">
                <a:solidFill>
                  <a:schemeClr val="bg1">
                    <a:lumMod val="65000"/>
                  </a:schemeClr>
                </a:solidFill>
              </a:rPr>
              <a:t>regulation + research data on attitudes and practices</a:t>
            </a:r>
          </a:p>
          <a:p>
            <a:pPr marL="800100" lvl="1" indent="-342900">
              <a:buFont typeface="+mj-lt"/>
              <a:buAutoNum type="arabicPeriod"/>
            </a:pPr>
            <a:endParaRPr lang="en-US" sz="1800" dirty="0"/>
          </a:p>
          <a:p>
            <a:pPr marL="514350" indent="-514350">
              <a:buFont typeface="+mj-lt"/>
              <a:buAutoNum type="arabicPeriod"/>
            </a:pPr>
            <a:r>
              <a:rPr lang="en-US" dirty="0">
                <a:solidFill>
                  <a:schemeClr val="bg1">
                    <a:lumMod val="85000"/>
                  </a:schemeClr>
                </a:solidFill>
              </a:rPr>
              <a:t>Inappropriate end-of-life care?</a:t>
            </a:r>
          </a:p>
          <a:p>
            <a:pPr marL="457200" lvl="1" indent="0">
              <a:buNone/>
            </a:pPr>
            <a:r>
              <a:rPr lang="en-US" dirty="0">
                <a:solidFill>
                  <a:schemeClr val="bg1">
                    <a:lumMod val="85000"/>
                  </a:schemeClr>
                </a:solidFill>
              </a:rPr>
              <a:t>	</a:t>
            </a:r>
            <a:r>
              <a:rPr lang="en-US" sz="2400" dirty="0">
                <a:solidFill>
                  <a:schemeClr val="bg1">
                    <a:lumMod val="85000"/>
                  </a:schemeClr>
                </a:solidFill>
              </a:rPr>
              <a:t>research data based on quality indicators</a:t>
            </a:r>
          </a:p>
          <a:p>
            <a:pPr marL="914400" lvl="1" indent="-457200">
              <a:buFont typeface="+mj-lt"/>
              <a:buAutoNum type="arabicPeriod"/>
            </a:pPr>
            <a:endParaRPr lang="en-US" sz="2400" dirty="0">
              <a:solidFill>
                <a:schemeClr val="bg1">
                  <a:lumMod val="85000"/>
                </a:schemeClr>
              </a:solidFill>
            </a:endParaRPr>
          </a:p>
          <a:p>
            <a:pPr marL="514350" indent="-514350">
              <a:buFont typeface="+mj-lt"/>
              <a:buAutoNum type="arabicPeriod"/>
            </a:pPr>
            <a:r>
              <a:rPr lang="en-US" dirty="0">
                <a:solidFill>
                  <a:schemeClr val="bg1">
                    <a:lumMod val="85000"/>
                  </a:schemeClr>
                </a:solidFill>
              </a:rPr>
              <a:t>Advance care planning</a:t>
            </a:r>
          </a:p>
          <a:p>
            <a:pPr marL="457200" lvl="1" indent="0">
              <a:buNone/>
            </a:pPr>
            <a:r>
              <a:rPr lang="en-US" dirty="0">
                <a:solidFill>
                  <a:schemeClr val="bg1">
                    <a:lumMod val="85000"/>
                  </a:schemeClr>
                </a:solidFill>
              </a:rPr>
              <a:t>	</a:t>
            </a:r>
            <a:r>
              <a:rPr lang="en-US" sz="2400" dirty="0">
                <a:solidFill>
                  <a:schemeClr val="bg1">
                    <a:lumMod val="85000"/>
                  </a:schemeClr>
                </a:solidFill>
              </a:rPr>
              <a:t>regulation in the </a:t>
            </a:r>
            <a:r>
              <a:rPr lang="en-US" sz="2400" dirty="0" err="1">
                <a:solidFill>
                  <a:schemeClr val="bg1">
                    <a:lumMod val="85000"/>
                  </a:schemeClr>
                </a:solidFill>
              </a:rPr>
              <a:t>BeNeLux</a:t>
            </a:r>
            <a:r>
              <a:rPr lang="en-US" sz="2400" dirty="0">
                <a:solidFill>
                  <a:schemeClr val="bg1">
                    <a:lumMod val="85000"/>
                  </a:schemeClr>
                </a:solidFill>
              </a:rPr>
              <a:t> +research data based on quality 	indicators</a:t>
            </a:r>
          </a:p>
          <a:p>
            <a:pPr marL="457200" lvl="1" indent="0">
              <a:buNone/>
            </a:pPr>
            <a:endParaRPr lang="en-US" sz="2400" dirty="0">
              <a:solidFill>
                <a:schemeClr val="bg1">
                  <a:lumMod val="85000"/>
                </a:schemeClr>
              </a:solidFill>
            </a:endParaRPr>
          </a:p>
          <a:p>
            <a:pPr marL="514350" indent="-514350">
              <a:buFont typeface="+mj-lt"/>
              <a:buAutoNum type="arabicPeriod"/>
            </a:pPr>
            <a:r>
              <a:rPr lang="en-US" dirty="0">
                <a:solidFill>
                  <a:schemeClr val="bg1">
                    <a:lumMod val="85000"/>
                  </a:schemeClr>
                </a:solidFill>
              </a:rPr>
              <a:t>Other issues for a death with dignity</a:t>
            </a:r>
          </a:p>
          <a:p>
            <a:pPr marL="457200" lvl="1" indent="0">
              <a:buNone/>
            </a:pPr>
            <a:r>
              <a:rPr lang="en-US" dirty="0"/>
              <a:t>	</a:t>
            </a:r>
            <a:endParaRPr lang="en-US" sz="2400" dirty="0"/>
          </a:p>
          <a:p>
            <a:pPr marL="457200" lvl="1" indent="0">
              <a:buNone/>
            </a:pPr>
            <a:endParaRPr lang="en-US" sz="2400" dirty="0"/>
          </a:p>
          <a:p>
            <a:pPr marL="914400" lvl="1" indent="-457200">
              <a:buFont typeface="+mj-lt"/>
              <a:buAutoNum type="arabicPeriod"/>
            </a:pPr>
            <a:endParaRPr lang="en-US" sz="2400" dirty="0"/>
          </a:p>
        </p:txBody>
      </p:sp>
    </p:spTree>
    <p:extLst>
      <p:ext uri="{BB962C8B-B14F-4D97-AF65-F5344CB8AC3E}">
        <p14:creationId xmlns:p14="http://schemas.microsoft.com/office/powerpoint/2010/main" val="19188485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4775" y="2983881"/>
            <a:ext cx="6264275" cy="1627174"/>
          </a:xfrm>
        </p:spPr>
        <p:txBody>
          <a:bodyPr>
            <a:normAutofit/>
          </a:bodyPr>
          <a:lstStyle/>
          <a:p>
            <a:pPr algn="l"/>
            <a:r>
              <a:rPr lang="en-US" dirty="0"/>
              <a:t>a. Religiosity</a:t>
            </a:r>
            <a:br>
              <a:rPr lang="en-US" dirty="0"/>
            </a:br>
            <a:endParaRPr lang="en-US" dirty="0"/>
          </a:p>
        </p:txBody>
      </p:sp>
    </p:spTree>
    <p:extLst>
      <p:ext uri="{BB962C8B-B14F-4D97-AF65-F5344CB8AC3E}">
        <p14:creationId xmlns:p14="http://schemas.microsoft.com/office/powerpoint/2010/main" val="18640988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el 1"/>
          <p:cNvSpPr>
            <a:spLocks noGrp="1"/>
          </p:cNvSpPr>
          <p:nvPr>
            <p:ph type="title" idx="4294967295"/>
          </p:nvPr>
        </p:nvSpPr>
        <p:spPr>
          <a:xfrm>
            <a:off x="827088" y="0"/>
            <a:ext cx="7993062" cy="1125538"/>
          </a:xfrm>
        </p:spPr>
        <p:txBody>
          <a:bodyPr lIns="91440" tIns="45720" bIns="45720"/>
          <a:lstStyle/>
          <a:p>
            <a:r>
              <a:rPr lang="nl-BE" sz="2600" dirty="0">
                <a:latin typeface="Verdana" charset="0"/>
                <a:ea typeface="ヒラギノ角ゴ ProN W3" charset="0"/>
                <a:cs typeface="ヒラギノ角ゴ ProN W3" charset="0"/>
              </a:rPr>
              <a:t>Explanation: levels of religiosity</a:t>
            </a:r>
            <a:br>
              <a:rPr lang="nl-BE" sz="2600" dirty="0">
                <a:latin typeface="Verdana" charset="0"/>
                <a:ea typeface="ヒラギノ角ゴ ProN W3" charset="0"/>
                <a:cs typeface="ヒラギノ角ゴ ProN W3" charset="0"/>
              </a:rPr>
            </a:br>
            <a:r>
              <a:rPr lang="nl-BE" sz="2600" dirty="0">
                <a:latin typeface="Verdana" charset="0"/>
                <a:ea typeface="ヒラギノ角ゴ ProN W3" charset="0"/>
                <a:cs typeface="ヒラギノ角ゴ ProN W3" charset="0"/>
              </a:rPr>
              <a:t>(2008)</a:t>
            </a:r>
          </a:p>
        </p:txBody>
      </p:sp>
      <p:sp>
        <p:nvSpPr>
          <p:cNvPr id="4" name="Tijdelijke aanduiding voor datum 3"/>
          <p:cNvSpPr txBox="1">
            <a:spLocks noGrp="1"/>
          </p:cNvSpPr>
          <p:nvPr/>
        </p:nvSpPr>
        <p:spPr bwMode="auto">
          <a:xfrm>
            <a:off x="-6350" y="6405563"/>
            <a:ext cx="2268538" cy="338137"/>
          </a:xfrm>
          <a:prstGeom prst="rect">
            <a:avLst/>
          </a:prstGeom>
          <a:noFill/>
          <a:ln>
            <a:miter lim="800000"/>
            <a:headEnd/>
            <a:tailEnd/>
          </a:ln>
        </p:spPr>
        <p:txBody>
          <a:bodyPr/>
          <a:lstStyle/>
          <a:p>
            <a:pPr>
              <a:defRPr/>
            </a:pPr>
            <a:r>
              <a:rPr lang="nl-BE" sz="1000">
                <a:solidFill>
                  <a:schemeClr val="bg1"/>
                </a:solidFill>
                <a:ea typeface="+mn-ea"/>
                <a:cs typeface="+mn-cs"/>
              </a:rPr>
              <a:t>End-of-Life Care Research Group</a:t>
            </a:r>
          </a:p>
          <a:p>
            <a:pPr>
              <a:defRPr/>
            </a:pPr>
            <a:r>
              <a:rPr lang="nl-BE" sz="1000">
                <a:solidFill>
                  <a:schemeClr val="bg1"/>
                </a:solidFill>
                <a:ea typeface="+mn-ea"/>
                <a:cs typeface="+mn-cs"/>
              </a:rPr>
              <a:t>Vrije Universiteit Brussel</a:t>
            </a:r>
            <a:r>
              <a:rPr lang="nl-BE" sz="1000">
                <a:solidFill>
                  <a:schemeClr val="tx1"/>
                </a:solidFill>
                <a:ea typeface="+mn-ea"/>
                <a:cs typeface="+mn-cs"/>
              </a:rPr>
              <a:t>   </a:t>
            </a: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9350"/>
            <a:ext cx="7092950" cy="5875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304230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1403350" y="4322763"/>
            <a:ext cx="7264400" cy="1595437"/>
          </a:xfrm>
        </p:spPr>
        <p:txBody>
          <a:bodyPr/>
          <a:lstStyle/>
          <a:p>
            <a:endParaRPr lang="en-US">
              <a:latin typeface="Verdana" charset="0"/>
              <a:ea typeface="ヒラギノ角ゴ ProN W3" charset="0"/>
              <a:cs typeface="ヒラギノ角ゴ ProN W3" charset="0"/>
            </a:endParaRPr>
          </a:p>
        </p:txBody>
      </p:sp>
      <p:sp>
        <p:nvSpPr>
          <p:cNvPr id="56325" name="Rectangle 2"/>
          <p:cNvSpPr>
            <a:spLocks noChangeArrowheads="1"/>
          </p:cNvSpPr>
          <p:nvPr/>
        </p:nvSpPr>
        <p:spPr bwMode="auto">
          <a:xfrm>
            <a:off x="136082" y="251950"/>
            <a:ext cx="9007917" cy="84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50800" tIns="50800" bIns="50800" anchor="ctr"/>
          <a:lstStyle/>
          <a:p>
            <a:pPr marL="39688" eaLnBrk="0" hangingPunct="0"/>
            <a:r>
              <a:rPr lang="nl-BE" sz="3200" dirty="0">
                <a:solidFill>
                  <a:srgbClr val="330033"/>
                </a:solidFill>
                <a:latin typeface="Verdana" charset="0"/>
                <a:sym typeface="Verdana" charset="0"/>
              </a:rPr>
              <a:t>Decline in religiosity partly explains increased euthanasia acceptance in Western Europe</a:t>
            </a:r>
            <a:endParaRPr lang="en-GB" sz="3200" dirty="0">
              <a:solidFill>
                <a:srgbClr val="330033"/>
              </a:solidFill>
              <a:latin typeface="Verdana" charset="0"/>
              <a:sym typeface="Verdana"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941898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5"/>
          <p:cNvSpPr>
            <a:spLocks noGrp="1" noChangeArrowheads="1"/>
          </p:cNvSpPr>
          <p:nvPr>
            <p:ph type="title"/>
          </p:nvPr>
        </p:nvSpPr>
        <p:spPr>
          <a:xfrm>
            <a:off x="1412875" y="1431925"/>
            <a:ext cx="7264400" cy="2890838"/>
          </a:xfrm>
        </p:spPr>
        <p:txBody>
          <a:bodyPr/>
          <a:lstStyle/>
          <a:p>
            <a:endParaRPr lang="en-US">
              <a:latin typeface="Verdana" charset="0"/>
              <a:ea typeface="ヒラギノ角ゴ ProN W3" charset="0"/>
              <a:cs typeface="ヒラギノ角ゴ ProN W3" charset="0"/>
            </a:endParaRPr>
          </a:p>
        </p:txBody>
      </p:sp>
      <p:sp>
        <p:nvSpPr>
          <p:cNvPr id="5" name="Rectangle 2"/>
          <p:cNvSpPr>
            <a:spLocks noChangeArrowheads="1"/>
          </p:cNvSpPr>
          <p:nvPr/>
        </p:nvSpPr>
        <p:spPr bwMode="auto">
          <a:xfrm>
            <a:off x="136082" y="251950"/>
            <a:ext cx="9007917" cy="84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50800" tIns="50800" bIns="50800" anchor="ctr"/>
          <a:lstStyle/>
          <a:p>
            <a:pPr marL="39688" eaLnBrk="0" hangingPunct="0"/>
            <a:r>
              <a:rPr lang="nl-BE" sz="3200" dirty="0">
                <a:solidFill>
                  <a:srgbClr val="330033"/>
                </a:solidFill>
                <a:latin typeface="Verdana" charset="0"/>
                <a:sym typeface="Verdana" charset="0"/>
              </a:rPr>
              <a:t>Increase in religiosity partly explains trends in euthanasia acceptance in Eastern Europe</a:t>
            </a:r>
            <a:endParaRPr lang="en-GB" sz="3200" dirty="0">
              <a:solidFill>
                <a:srgbClr val="330033"/>
              </a:solidFill>
              <a:latin typeface="Verdana" charset="0"/>
              <a:sym typeface="Verdana"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3182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4775" y="2983881"/>
            <a:ext cx="6563381" cy="1627174"/>
          </a:xfrm>
        </p:spPr>
        <p:txBody>
          <a:bodyPr>
            <a:normAutofit fontScale="90000"/>
          </a:bodyPr>
          <a:lstStyle/>
          <a:p>
            <a:pPr algn="l"/>
            <a:r>
              <a:rPr lang="en-US" dirty="0"/>
              <a:t>b. Tolerance towards autonomy in life choices</a:t>
            </a:r>
            <a:br>
              <a:rPr lang="en-US" dirty="0"/>
            </a:br>
            <a:br>
              <a:rPr lang="en-US" dirty="0"/>
            </a:br>
            <a:endParaRPr lang="en-US" dirty="0"/>
          </a:p>
        </p:txBody>
      </p:sp>
    </p:spTree>
    <p:extLst>
      <p:ext uri="{BB962C8B-B14F-4D97-AF65-F5344CB8AC3E}">
        <p14:creationId xmlns:p14="http://schemas.microsoft.com/office/powerpoint/2010/main" val="3193679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146175"/>
            <a:ext cx="8893175" cy="548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6019" name="Titel 1"/>
          <p:cNvSpPr>
            <a:spLocks/>
          </p:cNvSpPr>
          <p:nvPr/>
        </p:nvSpPr>
        <p:spPr bwMode="auto">
          <a:xfrm>
            <a:off x="827088" y="0"/>
            <a:ext cx="7993062" cy="1125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nchor="ctr"/>
          <a:lstStyle/>
          <a:p>
            <a:pPr marL="39688" indent="-39688" algn="ctr" eaLnBrk="0" hangingPunct="0"/>
            <a:r>
              <a:rPr lang="nl-BE" sz="2600" dirty="0">
                <a:solidFill>
                  <a:srgbClr val="330033"/>
                </a:solidFill>
                <a:latin typeface="Verdana" charset="0"/>
                <a:sym typeface="Verdana" charset="0"/>
              </a:rPr>
              <a:t>Euthanasia acceptance increases with </a:t>
            </a:r>
            <a:r>
              <a:rPr lang="en-US" sz="2600" dirty="0">
                <a:solidFill>
                  <a:srgbClr val="330033"/>
                </a:solidFill>
                <a:latin typeface="Verdana" charset="0"/>
                <a:sym typeface="Verdana" charset="0"/>
              </a:rPr>
              <a:t>tolerance towards freedom of personal choice </a:t>
            </a:r>
            <a:br>
              <a:rPr lang="en-US" sz="2600" dirty="0">
                <a:solidFill>
                  <a:srgbClr val="330033"/>
                </a:solidFill>
                <a:latin typeface="Verdana" charset="0"/>
                <a:sym typeface="Verdana" charset="0"/>
              </a:rPr>
            </a:br>
            <a:r>
              <a:rPr lang="nl-BE" sz="2600" dirty="0">
                <a:solidFill>
                  <a:srgbClr val="330033"/>
                </a:solidFill>
                <a:latin typeface="Verdana" charset="0"/>
                <a:sym typeface="Verdana" charset="0"/>
              </a:rPr>
              <a:t>at country level  (2008)</a:t>
            </a:r>
          </a:p>
        </p:txBody>
      </p:sp>
    </p:spTree>
    <p:extLst>
      <p:ext uri="{BB962C8B-B14F-4D97-AF65-F5344CB8AC3E}">
        <p14:creationId xmlns:p14="http://schemas.microsoft.com/office/powerpoint/2010/main" val="1701489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4" name="Rectangle 6"/>
          <p:cNvSpPr>
            <a:spLocks noGrp="1" noChangeArrowheads="1"/>
          </p:cNvSpPr>
          <p:nvPr>
            <p:ph type="title"/>
          </p:nvPr>
        </p:nvSpPr>
        <p:spPr>
          <a:xfrm>
            <a:off x="1412875" y="1431925"/>
            <a:ext cx="7264400" cy="2890838"/>
          </a:xfrm>
        </p:spPr>
        <p:txBody>
          <a:bodyPr/>
          <a:lstStyle/>
          <a:p>
            <a:endParaRPr lang="en-US">
              <a:latin typeface="Verdana" charset="0"/>
              <a:ea typeface="ヒラギノ角ゴ ProN W3" charset="0"/>
              <a:cs typeface="ヒラギノ角ゴ ProN W3" charset="0"/>
            </a:endParaRPr>
          </a:p>
        </p:txBody>
      </p:sp>
      <p:sp>
        <p:nvSpPr>
          <p:cNvPr id="63492" name="Rectangle 2"/>
          <p:cNvSpPr>
            <a:spLocks noChangeArrowheads="1"/>
          </p:cNvSpPr>
          <p:nvPr/>
        </p:nvSpPr>
        <p:spPr bwMode="auto">
          <a:xfrm>
            <a:off x="684213" y="115888"/>
            <a:ext cx="7694612" cy="84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50800" tIns="50800" bIns="50800" anchor="ctr"/>
          <a:lstStyle/>
          <a:p>
            <a:pPr marL="39688" eaLnBrk="0" hangingPunct="0"/>
            <a:r>
              <a:rPr lang="nl-BE" sz="2800" dirty="0">
                <a:solidFill>
                  <a:srgbClr val="330033"/>
                </a:solidFill>
                <a:latin typeface="Verdana" charset="0"/>
                <a:sym typeface="Verdana" charset="0"/>
              </a:rPr>
              <a:t>Increase in ‘personal permissiveness’ partly explains increased euthanasia acceptance in Western Europe</a:t>
            </a:r>
            <a:endParaRPr lang="en-GB" sz="2800" dirty="0">
              <a:solidFill>
                <a:srgbClr val="330033"/>
              </a:solidFill>
              <a:latin typeface="Verdana" charset="0"/>
              <a:sym typeface="Verdana"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091468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Rectangle 6"/>
          <p:cNvSpPr>
            <a:spLocks noGrp="1" noChangeArrowheads="1"/>
          </p:cNvSpPr>
          <p:nvPr>
            <p:ph type="title"/>
          </p:nvPr>
        </p:nvSpPr>
        <p:spPr>
          <a:xfrm>
            <a:off x="1412875" y="1431925"/>
            <a:ext cx="7264400" cy="2890838"/>
          </a:xfrm>
        </p:spPr>
        <p:txBody>
          <a:bodyPr/>
          <a:lstStyle/>
          <a:p>
            <a:endParaRPr lang="en-US" dirty="0">
              <a:latin typeface="Verdana" charset="0"/>
              <a:ea typeface="ヒラギノ角ゴ ProN W3" charset="0"/>
              <a:cs typeface="ヒラギノ角ゴ ProN W3" charset="0"/>
            </a:endParaRPr>
          </a:p>
        </p:txBody>
      </p:sp>
      <p:sp>
        <p:nvSpPr>
          <p:cNvPr id="62468" name="Rectangle 2"/>
          <p:cNvSpPr>
            <a:spLocks noChangeArrowheads="1"/>
          </p:cNvSpPr>
          <p:nvPr/>
        </p:nvSpPr>
        <p:spPr bwMode="auto">
          <a:xfrm>
            <a:off x="684213" y="115888"/>
            <a:ext cx="7694612" cy="84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50800" tIns="50800" bIns="50800" anchor="ctr"/>
          <a:lstStyle/>
          <a:p>
            <a:pPr marL="39688" eaLnBrk="0" hangingPunct="0"/>
            <a:r>
              <a:rPr lang="nl-BE" sz="2800" dirty="0">
                <a:solidFill>
                  <a:srgbClr val="330033"/>
                </a:solidFill>
                <a:latin typeface="Verdana" charset="0"/>
                <a:sym typeface="Verdana" charset="0"/>
              </a:rPr>
              <a:t>No increase in ‘personal permissiveness’ partly explains no increased euthanasia acceptance in Eastern Europe</a:t>
            </a:r>
            <a:endParaRPr lang="en-GB" sz="2800" dirty="0">
              <a:solidFill>
                <a:srgbClr val="330033"/>
              </a:solidFill>
              <a:latin typeface="Verdana" charset="0"/>
              <a:sym typeface="Verdana"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184477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3. In countries with a law there seems to be some kind of societal ‘</a:t>
            </a:r>
            <a:r>
              <a:rPr lang="en-US" dirty="0" err="1"/>
              <a:t>normalisation</a:t>
            </a:r>
            <a:r>
              <a:rPr lang="en-US" dirty="0"/>
              <a:t>’</a:t>
            </a:r>
          </a:p>
          <a:p>
            <a:pPr marL="0" indent="0">
              <a:buNone/>
            </a:pPr>
            <a:endParaRPr lang="en-US" dirty="0"/>
          </a:p>
        </p:txBody>
      </p:sp>
    </p:spTree>
    <p:extLst>
      <p:ext uri="{BB962C8B-B14F-4D97-AF65-F5344CB8AC3E}">
        <p14:creationId xmlns:p14="http://schemas.microsoft.com/office/powerpoint/2010/main" val="27761614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hotofiller.nejm.org/images/nejm_name_v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3198" y="764704"/>
            <a:ext cx="4591050" cy="904876"/>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7650" y="1700808"/>
            <a:ext cx="6584710" cy="41764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339400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1412875" y="669913"/>
            <a:ext cx="7264400" cy="3436938"/>
          </a:xfrm>
        </p:spPr>
        <p:txBody>
          <a:bodyPr>
            <a:normAutofit fontScale="90000"/>
          </a:bodyPr>
          <a:lstStyle/>
          <a:p>
            <a:r>
              <a:rPr lang="en-US" dirty="0">
                <a:latin typeface="Verdana" charset="0"/>
                <a:ea typeface="ヒラギノ角ゴ ProN W3" charset="0"/>
                <a:cs typeface="ヒラギノ角ゴ ProN W3" charset="0"/>
              </a:rPr>
              <a:t>Medically assisted dying and public health: </a:t>
            </a:r>
            <a:br>
              <a:rPr lang="en-US" dirty="0">
                <a:latin typeface="Verdana" charset="0"/>
                <a:ea typeface="ヒラギノ角ゴ ProN W3" charset="0"/>
                <a:cs typeface="ヒラギノ角ゴ ProN W3" charset="0"/>
              </a:rPr>
            </a:br>
            <a:br>
              <a:rPr lang="en-US" sz="1200" dirty="0">
                <a:latin typeface="Verdana" charset="0"/>
                <a:ea typeface="ヒラギノ角ゴ ProN W3" charset="0"/>
                <a:cs typeface="ヒラギノ角ゴ ProN W3" charset="0"/>
              </a:rPr>
            </a:br>
            <a:r>
              <a:rPr lang="en-US" dirty="0">
                <a:latin typeface="Verdana" charset="0"/>
                <a:ea typeface="ヒラギノ角ゴ ProN W3" charset="0"/>
                <a:cs typeface="ヒラギノ角ゴ ProN W3" charset="0"/>
              </a:rPr>
              <a:t>a brief overview of legislation, attitudes and practices</a:t>
            </a:r>
            <a:br>
              <a:rPr lang="en-US" sz="4400" dirty="0">
                <a:latin typeface="Verdana" charset="0"/>
                <a:ea typeface="ヒラギノ角ゴ ProN W3" charset="0"/>
                <a:cs typeface="ヒラギノ角ゴ ProN W3" charset="0"/>
              </a:rPr>
            </a:br>
            <a:endParaRPr lang="nl-BE" sz="4400" dirty="0">
              <a:latin typeface="Verdana" charset="0"/>
              <a:ea typeface="ヒラギノ角ゴ ProN W3" charset="0"/>
              <a:cs typeface="ヒラギノ角ゴ ProN W3" charset="0"/>
            </a:endParaRPr>
          </a:p>
        </p:txBody>
      </p:sp>
      <p:sp>
        <p:nvSpPr>
          <p:cNvPr id="14339" name="Tijdelijke aanduiding voor inhoud 2"/>
          <p:cNvSpPr>
            <a:spLocks noGrp="1"/>
          </p:cNvSpPr>
          <p:nvPr>
            <p:ph idx="1"/>
          </p:nvPr>
        </p:nvSpPr>
        <p:spPr>
          <a:xfrm>
            <a:off x="1403350" y="4713288"/>
            <a:ext cx="7264400" cy="1595437"/>
          </a:xfrm>
        </p:spPr>
        <p:txBody>
          <a:bodyPr/>
          <a:lstStyle/>
          <a:p>
            <a:pPr indent="0" eaLnBrk="1" hangingPunct="1">
              <a:buNone/>
            </a:pPr>
            <a:r>
              <a:rPr lang="en-GB" b="1" dirty="0">
                <a:latin typeface="Verdana" charset="0"/>
                <a:ea typeface="ヒラギノ角ゴ ProN W3" charset="0"/>
                <a:cs typeface="ヒラギノ角ゴ ProN W3" charset="0"/>
              </a:rPr>
              <a:t>Joachim Cohen</a:t>
            </a:r>
            <a:r>
              <a:rPr lang="en-US" dirty="0">
                <a:latin typeface="Verdana" charset="0"/>
                <a:ea typeface="ヒラギノ角ゴ ProN W3" charset="0"/>
                <a:cs typeface="ヒラギノ角ゴ ProN W3" charset="0"/>
              </a:rPr>
              <a:t> </a:t>
            </a:r>
          </a:p>
        </p:txBody>
      </p:sp>
      <p:sp>
        <p:nvSpPr>
          <p:cNvPr id="14340" name="Rectangle 14"/>
          <p:cNvSpPr>
            <a:spLocks/>
          </p:cNvSpPr>
          <p:nvPr/>
        </p:nvSpPr>
        <p:spPr bwMode="auto">
          <a:xfrm>
            <a:off x="5492750" y="6248400"/>
            <a:ext cx="2921000" cy="13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40639" bIns="0"/>
          <a:lstStyle/>
          <a:p>
            <a:pPr marL="39688" algn="r"/>
            <a:endParaRPr lang="en-US" sz="1000">
              <a:solidFill>
                <a:schemeClr val="tx1"/>
              </a:solidFill>
              <a:cs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4264" y="5377373"/>
            <a:ext cx="4191009" cy="1435611"/>
          </a:xfrm>
          <a:prstGeom prst="rect">
            <a:avLst/>
          </a:prstGeom>
        </p:spPr>
      </p:pic>
    </p:spTree>
    <p:extLst>
      <p:ext uri="{BB962C8B-B14F-4D97-AF65-F5344CB8AC3E}">
        <p14:creationId xmlns:p14="http://schemas.microsoft.com/office/powerpoint/2010/main" val="26425572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95536" y="620688"/>
            <a:ext cx="8280920" cy="5516562"/>
          </a:xfrm>
        </p:spPr>
        <p:txBody>
          <a:bodyPr/>
          <a:lstStyle/>
          <a:p>
            <a:pPr marL="395288" lvl="1" indent="0">
              <a:buNone/>
            </a:pPr>
            <a:r>
              <a:rPr lang="nl-BE" sz="2800" b="1" dirty="0">
                <a:latin typeface="Calibri" panose="020F0502020204030204" pitchFamily="34" charset="0"/>
              </a:rPr>
              <a:t>Incidence of euthanasia more than doubled</a:t>
            </a:r>
            <a:endParaRPr lang="nl-BE" sz="2800" b="1" i="1" dirty="0">
              <a:solidFill>
                <a:schemeClr val="bg2">
                  <a:lumMod val="60000"/>
                  <a:lumOff val="40000"/>
                </a:schemeClr>
              </a:solidFill>
              <a:latin typeface="Calibri" panose="020F0502020204030204" pitchFamily="34" charset="0"/>
            </a:endParaRPr>
          </a:p>
          <a:p>
            <a:pPr marL="395288" lvl="1" indent="0">
              <a:buNone/>
            </a:pPr>
            <a:endParaRPr lang="nl-BE" i="1" dirty="0">
              <a:solidFill>
                <a:schemeClr val="bg2">
                  <a:lumMod val="60000"/>
                  <a:lumOff val="40000"/>
                </a:schemeClr>
              </a:solidFill>
              <a:latin typeface="Calibri" panose="020F0502020204030204" pitchFamily="34" charset="0"/>
            </a:endParaRPr>
          </a:p>
        </p:txBody>
      </p:sp>
      <p:graphicFrame>
        <p:nvGraphicFramePr>
          <p:cNvPr id="4" name="Chart 3"/>
          <p:cNvGraphicFramePr/>
          <p:nvPr>
            <p:extLst>
              <p:ext uri="{D42A27DB-BD31-4B8C-83A1-F6EECF244321}">
                <p14:modId xmlns:p14="http://schemas.microsoft.com/office/powerpoint/2010/main" val="942255380"/>
              </p:ext>
            </p:extLst>
          </p:nvPr>
        </p:nvGraphicFramePr>
        <p:xfrm>
          <a:off x="1259632" y="1268760"/>
          <a:ext cx="5400600" cy="4568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85976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71600" y="836712"/>
            <a:ext cx="8045078" cy="523220"/>
          </a:xfrm>
          <a:prstGeom prst="rect">
            <a:avLst/>
          </a:prstGeom>
        </p:spPr>
        <p:txBody>
          <a:bodyPr wrap="square">
            <a:spAutoFit/>
          </a:bodyPr>
          <a:lstStyle/>
          <a:p>
            <a:pPr marL="39688" indent="0">
              <a:buNone/>
            </a:pPr>
            <a:r>
              <a:rPr lang="nl-BE" sz="2800" i="1" dirty="0">
                <a:latin typeface="Calibri" panose="020F0502020204030204" pitchFamily="34" charset="0"/>
              </a:rPr>
              <a:t>In line with officially reported cases (Flanders)</a:t>
            </a:r>
          </a:p>
        </p:txBody>
      </p:sp>
      <p:graphicFrame>
        <p:nvGraphicFramePr>
          <p:cNvPr id="8" name="Chart 7"/>
          <p:cNvGraphicFramePr>
            <a:graphicFrameLocks noGrp="1"/>
          </p:cNvGraphicFramePr>
          <p:nvPr>
            <p:extLst>
              <p:ext uri="{D42A27DB-BD31-4B8C-83A1-F6EECF244321}">
                <p14:modId xmlns:p14="http://schemas.microsoft.com/office/powerpoint/2010/main" val="1063218623"/>
              </p:ext>
            </p:extLst>
          </p:nvPr>
        </p:nvGraphicFramePr>
        <p:xfrm>
          <a:off x="-79240" y="395111"/>
          <a:ext cx="9302479" cy="60677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2892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755576" y="692696"/>
            <a:ext cx="7772400" cy="5516562"/>
          </a:xfrm>
        </p:spPr>
        <p:txBody>
          <a:bodyPr/>
          <a:lstStyle/>
          <a:p>
            <a:pPr marL="39688" indent="0">
              <a:buNone/>
            </a:pPr>
            <a:r>
              <a:rPr lang="nl-BE" b="1" dirty="0">
                <a:latin typeface="Calibri" panose="020F0502020204030204" pitchFamily="34" charset="0"/>
              </a:rPr>
              <a:t>Most important groups are still…</a:t>
            </a:r>
          </a:p>
          <a:p>
            <a:pPr marL="39688" indent="0">
              <a:buNone/>
            </a:pPr>
            <a:endParaRPr lang="nl-BE" sz="1600" dirty="0">
              <a:latin typeface="Calibri" panose="020F0502020204030204" pitchFamily="34" charset="0"/>
            </a:endParaRPr>
          </a:p>
          <a:p>
            <a:pPr marL="39688" indent="0">
              <a:buNone/>
            </a:pPr>
            <a:r>
              <a:rPr lang="nl-BE" sz="2400" dirty="0">
                <a:latin typeface="Calibri" panose="020F0502020204030204" pitchFamily="34" charset="0"/>
              </a:rPr>
              <a:t>Cancer patients</a:t>
            </a:r>
          </a:p>
          <a:p>
            <a:pPr marL="39688" indent="0">
              <a:buNone/>
            </a:pPr>
            <a:r>
              <a:rPr lang="nl-BE" sz="2400" dirty="0">
                <a:latin typeface="Calibri" panose="020F0502020204030204" pitchFamily="34" charset="0"/>
              </a:rPr>
              <a:t>Higher educated people</a:t>
            </a:r>
          </a:p>
          <a:p>
            <a:pPr marL="39688" indent="0">
              <a:buNone/>
            </a:pPr>
            <a:r>
              <a:rPr lang="nl-BE" sz="2400" dirty="0">
                <a:latin typeface="Calibri" panose="020F0502020204030204" pitchFamily="34" charset="0"/>
              </a:rPr>
              <a:t>Age group 65-79</a:t>
            </a:r>
          </a:p>
          <a:p>
            <a:pPr marL="39688" indent="0">
              <a:buNone/>
            </a:pPr>
            <a:r>
              <a:rPr lang="nl-BE" sz="2400" dirty="0">
                <a:latin typeface="Calibri" panose="020F0502020204030204" pitchFamily="34" charset="0"/>
              </a:rPr>
              <a:t>Deaths at home</a:t>
            </a:r>
          </a:p>
          <a:p>
            <a:pPr marL="39688" indent="0">
              <a:buNone/>
            </a:pPr>
            <a:endParaRPr lang="nl-BE" sz="2400" dirty="0">
              <a:latin typeface="Calibri" panose="020F0502020204030204" pitchFamily="34" charset="0"/>
            </a:endParaRPr>
          </a:p>
          <a:p>
            <a:pPr marL="39688" indent="0">
              <a:buNone/>
            </a:pPr>
            <a:r>
              <a:rPr lang="nl-BE" b="1" dirty="0">
                <a:latin typeface="Calibri" panose="020F0502020204030204" pitchFamily="34" charset="0"/>
              </a:rPr>
              <a:t>But…</a:t>
            </a:r>
          </a:p>
          <a:p>
            <a:pPr marL="39688" indent="0">
              <a:buNone/>
            </a:pPr>
            <a:r>
              <a:rPr lang="nl-BE" sz="2400" dirty="0">
                <a:latin typeface="Calibri" panose="020F0502020204030204" pitchFamily="34" charset="0"/>
              </a:rPr>
              <a:t>Increase is significant in all groups</a:t>
            </a:r>
          </a:p>
          <a:p>
            <a:pPr marL="39688" indent="0">
              <a:buNone/>
            </a:pPr>
            <a:endParaRPr lang="nl-BE" sz="2400" dirty="0">
              <a:latin typeface="Calibri" panose="020F0502020204030204" pitchFamily="34" charset="0"/>
            </a:endParaRPr>
          </a:p>
        </p:txBody>
      </p:sp>
    </p:spTree>
    <p:extLst>
      <p:ext uri="{BB962C8B-B14F-4D97-AF65-F5344CB8AC3E}">
        <p14:creationId xmlns:p14="http://schemas.microsoft.com/office/powerpoint/2010/main" val="232980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52300" y="134551"/>
            <a:ext cx="8280920" cy="5516562"/>
          </a:xfrm>
        </p:spPr>
        <p:txBody>
          <a:bodyPr/>
          <a:lstStyle/>
          <a:p>
            <a:pPr marL="395288" lvl="1" indent="0">
              <a:buNone/>
            </a:pPr>
            <a:r>
              <a:rPr lang="nl-BE" sz="2800" b="1" dirty="0">
                <a:latin typeface="Calibri" panose="020F0502020204030204" pitchFamily="34" charset="0"/>
              </a:rPr>
              <a:t>Incidence of euthanasia </a:t>
            </a:r>
            <a:r>
              <a:rPr lang="nl-BE" sz="2800" b="1" i="1" dirty="0">
                <a:latin typeface="Calibri" panose="020F0502020204030204" pitchFamily="34" charset="0"/>
              </a:rPr>
              <a:t>now similar to NL</a:t>
            </a:r>
            <a:endParaRPr lang="nl-BE" i="1" dirty="0">
              <a:latin typeface="Calibri" panose="020F0502020204030204" pitchFamily="34" charset="0"/>
            </a:endParaRPr>
          </a:p>
        </p:txBody>
      </p:sp>
      <p:graphicFrame>
        <p:nvGraphicFramePr>
          <p:cNvPr id="5" name="Chart 4"/>
          <p:cNvGraphicFramePr>
            <a:graphicFrameLocks noGrp="1"/>
          </p:cNvGraphicFramePr>
          <p:nvPr>
            <p:extLst>
              <p:ext uri="{D42A27DB-BD31-4B8C-83A1-F6EECF244321}">
                <p14:modId xmlns:p14="http://schemas.microsoft.com/office/powerpoint/2010/main" val="36420275"/>
              </p:ext>
            </p:extLst>
          </p:nvPr>
        </p:nvGraphicFramePr>
        <p:xfrm>
          <a:off x="-158479" y="777078"/>
          <a:ext cx="9302479" cy="60677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4764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chart seriesIdx="0" categoryIdx="0" bldStep="ptInSeries"/>
                                            </p:graphicEl>
                                          </p:spTgt>
                                        </p:tgtEl>
                                        <p:attrNameLst>
                                          <p:attrName>style.visibility</p:attrName>
                                        </p:attrNameLst>
                                      </p:cBhvr>
                                      <p:to>
                                        <p:strVal val="visible"/>
                                      </p:to>
                                    </p:set>
                                    <p:animEffect transition="in" filter="wipe(down)">
                                      <p:cBhvr>
                                        <p:cTn id="12" dur="500"/>
                                        <p:tgtEl>
                                          <p:spTgt spid="5">
                                            <p:graphicEl>
                                              <a:chart seriesIdx="0" categoryIdx="0" bldStep="ptInSeries"/>
                                            </p:graphicEl>
                                          </p:spTgt>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
                                            <p:graphicEl>
                                              <a:chart seriesIdx="0" categoryIdx="1" bldStep="ptInSeries"/>
                                            </p:graphicEl>
                                          </p:spTgt>
                                        </p:tgtEl>
                                        <p:attrNameLst>
                                          <p:attrName>style.visibility</p:attrName>
                                        </p:attrNameLst>
                                      </p:cBhvr>
                                      <p:to>
                                        <p:strVal val="visible"/>
                                      </p:to>
                                    </p:set>
                                    <p:animEffect transition="in" filter="wipe(down)">
                                      <p:cBhvr>
                                        <p:cTn id="16" dur="250"/>
                                        <p:tgtEl>
                                          <p:spTgt spid="5">
                                            <p:graphicEl>
                                              <a:chart seriesIdx="0" categoryIdx="1" bldStep="ptInSeries"/>
                                            </p:graphicEl>
                                          </p:spTgt>
                                        </p:tgtEl>
                                      </p:cBhvr>
                                    </p:animEffect>
                                  </p:childTnLst>
                                </p:cTn>
                              </p:par>
                            </p:childTnLst>
                          </p:cTn>
                        </p:par>
                        <p:par>
                          <p:cTn id="17" fill="hold">
                            <p:stCondLst>
                              <p:cond delay="750"/>
                            </p:stCondLst>
                            <p:childTnLst>
                              <p:par>
                                <p:cTn id="18" presetID="22" presetClass="entr" presetSubtype="4" fill="hold" grpId="0" nodeType="afterEffect">
                                  <p:stCondLst>
                                    <p:cond delay="0"/>
                                  </p:stCondLst>
                                  <p:childTnLst>
                                    <p:set>
                                      <p:cBhvr>
                                        <p:cTn id="19" dur="1" fill="hold">
                                          <p:stCondLst>
                                            <p:cond delay="0"/>
                                          </p:stCondLst>
                                        </p:cTn>
                                        <p:tgtEl>
                                          <p:spTgt spid="5">
                                            <p:graphicEl>
                                              <a:chart seriesIdx="0" categoryIdx="2" bldStep="ptInSeries"/>
                                            </p:graphicEl>
                                          </p:spTgt>
                                        </p:tgtEl>
                                        <p:attrNameLst>
                                          <p:attrName>style.visibility</p:attrName>
                                        </p:attrNameLst>
                                      </p:cBhvr>
                                      <p:to>
                                        <p:strVal val="visible"/>
                                      </p:to>
                                    </p:set>
                                    <p:animEffect transition="in" filter="wipe(down)">
                                      <p:cBhvr>
                                        <p:cTn id="20" dur="250"/>
                                        <p:tgtEl>
                                          <p:spTgt spid="5">
                                            <p:graphicEl>
                                              <a:chart seriesIdx="0" categoryIdx="2" bldStep="ptInSeries"/>
                                            </p:graphicEl>
                                          </p:spTgt>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graphicEl>
                                              <a:chart seriesIdx="0" categoryIdx="3" bldStep="ptInSeries"/>
                                            </p:graphicEl>
                                          </p:spTgt>
                                        </p:tgtEl>
                                        <p:attrNameLst>
                                          <p:attrName>style.visibility</p:attrName>
                                        </p:attrNameLst>
                                      </p:cBhvr>
                                      <p:to>
                                        <p:strVal val="visible"/>
                                      </p:to>
                                    </p:set>
                                    <p:animEffect transition="in" filter="wipe(down)">
                                      <p:cBhvr>
                                        <p:cTn id="24" dur="250"/>
                                        <p:tgtEl>
                                          <p:spTgt spid="5">
                                            <p:graphicEl>
                                              <a:chart seriesIdx="0" categoryIdx="3" bldStep="ptInSeries"/>
                                            </p:graphicEl>
                                          </p:spTgt>
                                        </p:tgtEl>
                                      </p:cBhvr>
                                    </p:animEffect>
                                  </p:childTnLst>
                                </p:cTn>
                              </p:par>
                            </p:childTnLst>
                          </p:cTn>
                        </p:par>
                        <p:par>
                          <p:cTn id="25" fill="hold">
                            <p:stCondLst>
                              <p:cond delay="1250"/>
                            </p:stCondLst>
                            <p:childTnLst>
                              <p:par>
                                <p:cTn id="26" presetID="22" presetClass="entr" presetSubtype="4" fill="hold" grpId="0" nodeType="afterEffect">
                                  <p:stCondLst>
                                    <p:cond delay="0"/>
                                  </p:stCondLst>
                                  <p:childTnLst>
                                    <p:set>
                                      <p:cBhvr>
                                        <p:cTn id="27" dur="1" fill="hold">
                                          <p:stCondLst>
                                            <p:cond delay="0"/>
                                          </p:stCondLst>
                                        </p:cTn>
                                        <p:tgtEl>
                                          <p:spTgt spid="5">
                                            <p:graphicEl>
                                              <a:chart seriesIdx="0" categoryIdx="4" bldStep="ptInSeries"/>
                                            </p:graphicEl>
                                          </p:spTgt>
                                        </p:tgtEl>
                                        <p:attrNameLst>
                                          <p:attrName>style.visibility</p:attrName>
                                        </p:attrNameLst>
                                      </p:cBhvr>
                                      <p:to>
                                        <p:strVal val="visible"/>
                                      </p:to>
                                    </p:set>
                                    <p:animEffect transition="in" filter="wipe(down)">
                                      <p:cBhvr>
                                        <p:cTn id="28" dur="250"/>
                                        <p:tgtEl>
                                          <p:spTgt spid="5">
                                            <p:graphicEl>
                                              <a:chart seriesIdx="0" categoryIdx="4" bldStep="ptInSeries"/>
                                            </p:graphicEl>
                                          </p:spTgt>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5">
                                            <p:graphicEl>
                                              <a:chart seriesIdx="0" categoryIdx="5" bldStep="ptInSeries"/>
                                            </p:graphicEl>
                                          </p:spTgt>
                                        </p:tgtEl>
                                        <p:attrNameLst>
                                          <p:attrName>style.visibility</p:attrName>
                                        </p:attrNameLst>
                                      </p:cBhvr>
                                      <p:to>
                                        <p:strVal val="visible"/>
                                      </p:to>
                                    </p:set>
                                    <p:animEffect transition="in" filter="wipe(down)">
                                      <p:cBhvr>
                                        <p:cTn id="32" dur="250"/>
                                        <p:tgtEl>
                                          <p:spTgt spid="5">
                                            <p:graphicEl>
                                              <a:chart seriesIdx="0" categoryIdx="5" bldStep="ptInSeries"/>
                                            </p:graphicEl>
                                          </p:spTgt>
                                        </p:tgtEl>
                                      </p:cBhvr>
                                    </p:animEffect>
                                  </p:childTnLst>
                                </p:cTn>
                              </p:par>
                            </p:childTnLst>
                          </p:cTn>
                        </p:par>
                        <p:par>
                          <p:cTn id="33" fill="hold">
                            <p:stCondLst>
                              <p:cond delay="1750"/>
                            </p:stCondLst>
                            <p:childTnLst>
                              <p:par>
                                <p:cTn id="34" presetID="22" presetClass="entr" presetSubtype="4" fill="hold" grpId="0" nodeType="afterEffect">
                                  <p:stCondLst>
                                    <p:cond delay="0"/>
                                  </p:stCondLst>
                                  <p:childTnLst>
                                    <p:set>
                                      <p:cBhvr>
                                        <p:cTn id="35" dur="1" fill="hold">
                                          <p:stCondLst>
                                            <p:cond delay="0"/>
                                          </p:stCondLst>
                                        </p:cTn>
                                        <p:tgtEl>
                                          <p:spTgt spid="5">
                                            <p:graphicEl>
                                              <a:chart seriesIdx="0" categoryIdx="6" bldStep="ptInSeries"/>
                                            </p:graphicEl>
                                          </p:spTgt>
                                        </p:tgtEl>
                                        <p:attrNameLst>
                                          <p:attrName>style.visibility</p:attrName>
                                        </p:attrNameLst>
                                      </p:cBhvr>
                                      <p:to>
                                        <p:strVal val="visible"/>
                                      </p:to>
                                    </p:set>
                                    <p:animEffect transition="in" filter="wipe(down)">
                                      <p:cBhvr>
                                        <p:cTn id="36" dur="250"/>
                                        <p:tgtEl>
                                          <p:spTgt spid="5">
                                            <p:graphicEl>
                                              <a:chart seriesIdx="0" categoryIdx="6" bldStep="ptInSeries"/>
                                            </p:graphicEl>
                                          </p:spTgt>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5">
                                            <p:graphicEl>
                                              <a:chart seriesIdx="0" categoryIdx="7" bldStep="ptInSeries"/>
                                            </p:graphicEl>
                                          </p:spTgt>
                                        </p:tgtEl>
                                        <p:attrNameLst>
                                          <p:attrName>style.visibility</p:attrName>
                                        </p:attrNameLst>
                                      </p:cBhvr>
                                      <p:to>
                                        <p:strVal val="visible"/>
                                      </p:to>
                                    </p:set>
                                    <p:animEffect transition="in" filter="wipe(down)">
                                      <p:cBhvr>
                                        <p:cTn id="40" dur="250"/>
                                        <p:tgtEl>
                                          <p:spTgt spid="5">
                                            <p:graphicEl>
                                              <a:chart seriesIdx="0" categoryIdx="7" bldStep="ptInSeries"/>
                                            </p:graphicEl>
                                          </p:spTgt>
                                        </p:tgtEl>
                                      </p:cBhvr>
                                    </p:animEffect>
                                  </p:childTnLst>
                                </p:cTn>
                              </p:par>
                            </p:childTnLst>
                          </p:cTn>
                        </p:par>
                        <p:par>
                          <p:cTn id="41" fill="hold">
                            <p:stCondLst>
                              <p:cond delay="2250"/>
                            </p:stCondLst>
                            <p:childTnLst>
                              <p:par>
                                <p:cTn id="42" presetID="22" presetClass="entr" presetSubtype="4" fill="hold" grpId="0" nodeType="afterEffect">
                                  <p:stCondLst>
                                    <p:cond delay="0"/>
                                  </p:stCondLst>
                                  <p:childTnLst>
                                    <p:set>
                                      <p:cBhvr>
                                        <p:cTn id="43" dur="1" fill="hold">
                                          <p:stCondLst>
                                            <p:cond delay="0"/>
                                          </p:stCondLst>
                                        </p:cTn>
                                        <p:tgtEl>
                                          <p:spTgt spid="5">
                                            <p:graphicEl>
                                              <a:chart seriesIdx="0" categoryIdx="8" bldStep="ptInSeries"/>
                                            </p:graphicEl>
                                          </p:spTgt>
                                        </p:tgtEl>
                                        <p:attrNameLst>
                                          <p:attrName>style.visibility</p:attrName>
                                        </p:attrNameLst>
                                      </p:cBhvr>
                                      <p:to>
                                        <p:strVal val="visible"/>
                                      </p:to>
                                    </p:set>
                                    <p:animEffect transition="in" filter="wipe(down)">
                                      <p:cBhvr>
                                        <p:cTn id="44" dur="250"/>
                                        <p:tgtEl>
                                          <p:spTgt spid="5">
                                            <p:graphicEl>
                                              <a:chart seriesIdx="0" categoryIdx="8" bldStep="ptInSeries"/>
                                            </p:graphicEl>
                                          </p:spTgt>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5">
                                            <p:graphicEl>
                                              <a:chart seriesIdx="0" categoryIdx="9" bldStep="ptInSeries"/>
                                            </p:graphicEl>
                                          </p:spTgt>
                                        </p:tgtEl>
                                        <p:attrNameLst>
                                          <p:attrName>style.visibility</p:attrName>
                                        </p:attrNameLst>
                                      </p:cBhvr>
                                      <p:to>
                                        <p:strVal val="visible"/>
                                      </p:to>
                                    </p:set>
                                    <p:animEffect transition="in" filter="wipe(down)">
                                      <p:cBhvr>
                                        <p:cTn id="48" dur="250"/>
                                        <p:tgtEl>
                                          <p:spTgt spid="5">
                                            <p:graphicEl>
                                              <a:chart seriesIdx="0" categoryIdx="9" bldStep="ptInSeries"/>
                                            </p:graphicEl>
                                          </p:spTgt>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5">
                                            <p:graphicEl>
                                              <a:chart seriesIdx="0" categoryIdx="10" bldStep="ptInSeries"/>
                                            </p:graphicEl>
                                          </p:spTgt>
                                        </p:tgtEl>
                                        <p:attrNameLst>
                                          <p:attrName>style.visibility</p:attrName>
                                        </p:attrNameLst>
                                      </p:cBhvr>
                                      <p:to>
                                        <p:strVal val="visible"/>
                                      </p:to>
                                    </p:set>
                                    <p:animEffect transition="in" filter="wipe(down)">
                                      <p:cBhvr>
                                        <p:cTn id="52" dur="250"/>
                                        <p:tgtEl>
                                          <p:spTgt spid="5">
                                            <p:graphicEl>
                                              <a:chart seriesIdx="0" categoryIdx="10" bldStep="ptInSeries"/>
                                            </p:graphicEl>
                                          </p:spTgt>
                                        </p:tgtEl>
                                      </p:cBhvr>
                                    </p:animEffect>
                                  </p:childTnLst>
                                </p:cTn>
                              </p:par>
                            </p:childTnLst>
                          </p:cTn>
                        </p:par>
                        <p:par>
                          <p:cTn id="53" fill="hold">
                            <p:stCondLst>
                              <p:cond delay="3000"/>
                            </p:stCondLst>
                            <p:childTnLst>
                              <p:par>
                                <p:cTn id="54" presetID="22" presetClass="entr" presetSubtype="4" fill="hold" grpId="0" nodeType="afterEffect">
                                  <p:stCondLst>
                                    <p:cond delay="0"/>
                                  </p:stCondLst>
                                  <p:childTnLst>
                                    <p:set>
                                      <p:cBhvr>
                                        <p:cTn id="55" dur="1" fill="hold">
                                          <p:stCondLst>
                                            <p:cond delay="0"/>
                                          </p:stCondLst>
                                        </p:cTn>
                                        <p:tgtEl>
                                          <p:spTgt spid="5">
                                            <p:graphicEl>
                                              <a:chart seriesIdx="0" categoryIdx="11" bldStep="ptInSeries"/>
                                            </p:graphicEl>
                                          </p:spTgt>
                                        </p:tgtEl>
                                        <p:attrNameLst>
                                          <p:attrName>style.visibility</p:attrName>
                                        </p:attrNameLst>
                                      </p:cBhvr>
                                      <p:to>
                                        <p:strVal val="visible"/>
                                      </p:to>
                                    </p:set>
                                    <p:animEffect transition="in" filter="wipe(down)">
                                      <p:cBhvr>
                                        <p:cTn id="56" dur="250"/>
                                        <p:tgtEl>
                                          <p:spTgt spid="5">
                                            <p:graphicEl>
                                              <a:chart seriesIdx="0" categoryIdx="11" bldStep="ptInSeries"/>
                                            </p:graphicEl>
                                          </p:spTgt>
                                        </p:tgtEl>
                                      </p:cBhvr>
                                    </p:animEffect>
                                  </p:childTnLst>
                                </p:cTn>
                              </p:par>
                            </p:childTnLst>
                          </p:cTn>
                        </p:par>
                        <p:par>
                          <p:cTn id="57" fill="hold">
                            <p:stCondLst>
                              <p:cond delay="3250"/>
                            </p:stCondLst>
                            <p:childTnLst>
                              <p:par>
                                <p:cTn id="58" presetID="22" presetClass="entr" presetSubtype="4" fill="hold" grpId="0" nodeType="afterEffect">
                                  <p:stCondLst>
                                    <p:cond delay="0"/>
                                  </p:stCondLst>
                                  <p:childTnLst>
                                    <p:set>
                                      <p:cBhvr>
                                        <p:cTn id="59" dur="1" fill="hold">
                                          <p:stCondLst>
                                            <p:cond delay="0"/>
                                          </p:stCondLst>
                                        </p:cTn>
                                        <p:tgtEl>
                                          <p:spTgt spid="5">
                                            <p:graphicEl>
                                              <a:chart seriesIdx="0" categoryIdx="12" bldStep="ptInSeries"/>
                                            </p:graphicEl>
                                          </p:spTgt>
                                        </p:tgtEl>
                                        <p:attrNameLst>
                                          <p:attrName>style.visibility</p:attrName>
                                        </p:attrNameLst>
                                      </p:cBhvr>
                                      <p:to>
                                        <p:strVal val="visible"/>
                                      </p:to>
                                    </p:set>
                                    <p:animEffect transition="in" filter="wipe(down)">
                                      <p:cBhvr>
                                        <p:cTn id="60" dur="250"/>
                                        <p:tgtEl>
                                          <p:spTgt spid="5">
                                            <p:graphicEl>
                                              <a:chart seriesIdx="0" categoryIdx="12" bldStep="ptInSeries"/>
                                            </p:graphicEl>
                                          </p:spTgt>
                                        </p:tgtEl>
                                      </p:cBhvr>
                                    </p:animEffect>
                                  </p:childTnLst>
                                </p:cTn>
                              </p:par>
                            </p:childTnLst>
                          </p:cTn>
                        </p:par>
                        <p:par>
                          <p:cTn id="61" fill="hold">
                            <p:stCondLst>
                              <p:cond delay="3500"/>
                            </p:stCondLst>
                            <p:childTnLst>
                              <p:par>
                                <p:cTn id="62" presetID="22" presetClass="entr" presetSubtype="4" fill="hold" grpId="0" nodeType="afterEffect">
                                  <p:stCondLst>
                                    <p:cond delay="0"/>
                                  </p:stCondLst>
                                  <p:childTnLst>
                                    <p:set>
                                      <p:cBhvr>
                                        <p:cTn id="63" dur="1" fill="hold">
                                          <p:stCondLst>
                                            <p:cond delay="0"/>
                                          </p:stCondLst>
                                        </p:cTn>
                                        <p:tgtEl>
                                          <p:spTgt spid="5">
                                            <p:graphicEl>
                                              <a:chart seriesIdx="0" categoryIdx="13" bldStep="ptInSeries"/>
                                            </p:graphicEl>
                                          </p:spTgt>
                                        </p:tgtEl>
                                        <p:attrNameLst>
                                          <p:attrName>style.visibility</p:attrName>
                                        </p:attrNameLst>
                                      </p:cBhvr>
                                      <p:to>
                                        <p:strVal val="visible"/>
                                      </p:to>
                                    </p:set>
                                    <p:animEffect transition="in" filter="wipe(down)">
                                      <p:cBhvr>
                                        <p:cTn id="64" dur="250"/>
                                        <p:tgtEl>
                                          <p:spTgt spid="5">
                                            <p:graphicEl>
                                              <a:chart seriesIdx="0" categoryIdx="13" bldStep="ptInSeries"/>
                                            </p:graphicEl>
                                          </p:spTgt>
                                        </p:tgtEl>
                                      </p:cBhvr>
                                    </p:animEffect>
                                  </p:childTnLst>
                                </p:cTn>
                              </p:par>
                            </p:childTnLst>
                          </p:cTn>
                        </p:par>
                        <p:par>
                          <p:cTn id="65" fill="hold">
                            <p:stCondLst>
                              <p:cond delay="3750"/>
                            </p:stCondLst>
                            <p:childTnLst>
                              <p:par>
                                <p:cTn id="66" presetID="22" presetClass="entr" presetSubtype="4" fill="hold" grpId="0" nodeType="afterEffect">
                                  <p:stCondLst>
                                    <p:cond delay="0"/>
                                  </p:stCondLst>
                                  <p:childTnLst>
                                    <p:set>
                                      <p:cBhvr>
                                        <p:cTn id="67" dur="1" fill="hold">
                                          <p:stCondLst>
                                            <p:cond delay="0"/>
                                          </p:stCondLst>
                                        </p:cTn>
                                        <p:tgtEl>
                                          <p:spTgt spid="5">
                                            <p:graphicEl>
                                              <a:chart seriesIdx="0" categoryIdx="14" bldStep="ptInSeries"/>
                                            </p:graphicEl>
                                          </p:spTgt>
                                        </p:tgtEl>
                                        <p:attrNameLst>
                                          <p:attrName>style.visibility</p:attrName>
                                        </p:attrNameLst>
                                      </p:cBhvr>
                                      <p:to>
                                        <p:strVal val="visible"/>
                                      </p:to>
                                    </p:set>
                                    <p:animEffect transition="in" filter="wipe(down)">
                                      <p:cBhvr>
                                        <p:cTn id="68" dur="250"/>
                                        <p:tgtEl>
                                          <p:spTgt spid="5">
                                            <p:graphicEl>
                                              <a:chart seriesIdx="0" categoryIdx="14" bldStep="ptInSeries"/>
                                            </p:graphicEl>
                                          </p:spTgt>
                                        </p:tgtEl>
                                      </p:cBhvr>
                                    </p:animEffect>
                                  </p:childTnLst>
                                </p:cTn>
                              </p:par>
                            </p:childTnLst>
                          </p:cTn>
                        </p:par>
                        <p:par>
                          <p:cTn id="69" fill="hold">
                            <p:stCondLst>
                              <p:cond delay="4000"/>
                            </p:stCondLst>
                            <p:childTnLst>
                              <p:par>
                                <p:cTn id="70" presetID="22" presetClass="entr" presetSubtype="4" fill="hold" grpId="0" nodeType="afterEffect">
                                  <p:stCondLst>
                                    <p:cond delay="0"/>
                                  </p:stCondLst>
                                  <p:childTnLst>
                                    <p:set>
                                      <p:cBhvr>
                                        <p:cTn id="71" dur="1" fill="hold">
                                          <p:stCondLst>
                                            <p:cond delay="0"/>
                                          </p:stCondLst>
                                        </p:cTn>
                                        <p:tgtEl>
                                          <p:spTgt spid="5">
                                            <p:graphicEl>
                                              <a:chart seriesIdx="0" categoryIdx="15" bldStep="ptInSeries"/>
                                            </p:graphicEl>
                                          </p:spTgt>
                                        </p:tgtEl>
                                        <p:attrNameLst>
                                          <p:attrName>style.visibility</p:attrName>
                                        </p:attrNameLst>
                                      </p:cBhvr>
                                      <p:to>
                                        <p:strVal val="visible"/>
                                      </p:to>
                                    </p:set>
                                    <p:animEffect transition="in" filter="wipe(down)">
                                      <p:cBhvr>
                                        <p:cTn id="72" dur="250"/>
                                        <p:tgtEl>
                                          <p:spTgt spid="5">
                                            <p:graphicEl>
                                              <a:chart seriesIdx="0" categoryIdx="15" bldStep="ptInSeries"/>
                                            </p:graphicEl>
                                          </p:spTgt>
                                        </p:tgtEl>
                                      </p:cBhvr>
                                    </p:animEffect>
                                  </p:childTnLst>
                                </p:cTn>
                              </p:par>
                            </p:childTnLst>
                          </p:cTn>
                        </p:par>
                        <p:par>
                          <p:cTn id="73" fill="hold">
                            <p:stCondLst>
                              <p:cond delay="4250"/>
                            </p:stCondLst>
                            <p:childTnLst>
                              <p:par>
                                <p:cTn id="74" presetID="22" presetClass="entr" presetSubtype="4" fill="hold" grpId="0" nodeType="afterEffect">
                                  <p:stCondLst>
                                    <p:cond delay="0"/>
                                  </p:stCondLst>
                                  <p:childTnLst>
                                    <p:set>
                                      <p:cBhvr>
                                        <p:cTn id="75" dur="1" fill="hold">
                                          <p:stCondLst>
                                            <p:cond delay="0"/>
                                          </p:stCondLst>
                                        </p:cTn>
                                        <p:tgtEl>
                                          <p:spTgt spid="5">
                                            <p:graphicEl>
                                              <a:chart seriesIdx="0" categoryIdx="16" bldStep="ptInSeries"/>
                                            </p:graphicEl>
                                          </p:spTgt>
                                        </p:tgtEl>
                                        <p:attrNameLst>
                                          <p:attrName>style.visibility</p:attrName>
                                        </p:attrNameLst>
                                      </p:cBhvr>
                                      <p:to>
                                        <p:strVal val="visible"/>
                                      </p:to>
                                    </p:set>
                                    <p:animEffect transition="in" filter="wipe(down)">
                                      <p:cBhvr>
                                        <p:cTn id="76" dur="250"/>
                                        <p:tgtEl>
                                          <p:spTgt spid="5">
                                            <p:graphicEl>
                                              <a:chart seriesIdx="0" categoryIdx="16" bldStep="ptInSeries"/>
                                            </p:graphicEl>
                                          </p:spTgt>
                                        </p:tgtEl>
                                      </p:cBhvr>
                                    </p:animEffect>
                                  </p:childTnLst>
                                </p:cTn>
                              </p:par>
                            </p:childTnLst>
                          </p:cTn>
                        </p:par>
                        <p:par>
                          <p:cTn id="77" fill="hold">
                            <p:stCondLst>
                              <p:cond delay="4500"/>
                            </p:stCondLst>
                            <p:childTnLst>
                              <p:par>
                                <p:cTn id="78" presetID="22" presetClass="entr" presetSubtype="4" fill="hold" grpId="0" nodeType="afterEffect">
                                  <p:stCondLst>
                                    <p:cond delay="0"/>
                                  </p:stCondLst>
                                  <p:childTnLst>
                                    <p:set>
                                      <p:cBhvr>
                                        <p:cTn id="79" dur="1" fill="hold">
                                          <p:stCondLst>
                                            <p:cond delay="0"/>
                                          </p:stCondLst>
                                        </p:cTn>
                                        <p:tgtEl>
                                          <p:spTgt spid="5">
                                            <p:graphicEl>
                                              <a:chart seriesIdx="0" categoryIdx="17" bldStep="ptInSeries"/>
                                            </p:graphicEl>
                                          </p:spTgt>
                                        </p:tgtEl>
                                        <p:attrNameLst>
                                          <p:attrName>style.visibility</p:attrName>
                                        </p:attrNameLst>
                                      </p:cBhvr>
                                      <p:to>
                                        <p:strVal val="visible"/>
                                      </p:to>
                                    </p:set>
                                    <p:animEffect transition="in" filter="wipe(down)">
                                      <p:cBhvr>
                                        <p:cTn id="80" dur="250"/>
                                        <p:tgtEl>
                                          <p:spTgt spid="5">
                                            <p:graphicEl>
                                              <a:chart seriesIdx="0" categoryIdx="17" bldStep="ptInSeries"/>
                                            </p:graphicEl>
                                          </p:spTgt>
                                        </p:tgtEl>
                                      </p:cBhvr>
                                    </p:animEffect>
                                  </p:childTnLst>
                                </p:cTn>
                              </p:par>
                            </p:childTnLst>
                          </p:cTn>
                        </p:par>
                        <p:par>
                          <p:cTn id="81" fill="hold">
                            <p:stCondLst>
                              <p:cond delay="4750"/>
                            </p:stCondLst>
                            <p:childTnLst>
                              <p:par>
                                <p:cTn id="82" presetID="22" presetClass="entr" presetSubtype="4" fill="hold" grpId="0" nodeType="afterEffect">
                                  <p:stCondLst>
                                    <p:cond delay="0"/>
                                  </p:stCondLst>
                                  <p:childTnLst>
                                    <p:set>
                                      <p:cBhvr>
                                        <p:cTn id="83" dur="1" fill="hold">
                                          <p:stCondLst>
                                            <p:cond delay="0"/>
                                          </p:stCondLst>
                                        </p:cTn>
                                        <p:tgtEl>
                                          <p:spTgt spid="5">
                                            <p:graphicEl>
                                              <a:chart seriesIdx="0" categoryIdx="18" bldStep="ptInSeries"/>
                                            </p:graphicEl>
                                          </p:spTgt>
                                        </p:tgtEl>
                                        <p:attrNameLst>
                                          <p:attrName>style.visibility</p:attrName>
                                        </p:attrNameLst>
                                      </p:cBhvr>
                                      <p:to>
                                        <p:strVal val="visible"/>
                                      </p:to>
                                    </p:set>
                                    <p:animEffect transition="in" filter="wipe(down)">
                                      <p:cBhvr>
                                        <p:cTn id="84" dur="250"/>
                                        <p:tgtEl>
                                          <p:spTgt spid="5">
                                            <p:graphicEl>
                                              <a:chart seriesIdx="0" categoryIdx="18" bldStep="ptInSeries"/>
                                            </p:graphicEl>
                                          </p:spTgt>
                                        </p:tgtEl>
                                      </p:cBhvr>
                                    </p:animEffect>
                                  </p:childTnLst>
                                </p:cTn>
                              </p:par>
                            </p:childTnLst>
                          </p:cTn>
                        </p:par>
                        <p:par>
                          <p:cTn id="85" fill="hold">
                            <p:stCondLst>
                              <p:cond delay="5000"/>
                            </p:stCondLst>
                            <p:childTnLst>
                              <p:par>
                                <p:cTn id="86" presetID="22" presetClass="entr" presetSubtype="4" fill="hold" grpId="0" nodeType="afterEffect">
                                  <p:stCondLst>
                                    <p:cond delay="0"/>
                                  </p:stCondLst>
                                  <p:childTnLst>
                                    <p:set>
                                      <p:cBhvr>
                                        <p:cTn id="87" dur="1" fill="hold">
                                          <p:stCondLst>
                                            <p:cond delay="0"/>
                                          </p:stCondLst>
                                        </p:cTn>
                                        <p:tgtEl>
                                          <p:spTgt spid="5">
                                            <p:graphicEl>
                                              <a:chart seriesIdx="0" categoryIdx="19" bldStep="ptInSeries"/>
                                            </p:graphicEl>
                                          </p:spTgt>
                                        </p:tgtEl>
                                        <p:attrNameLst>
                                          <p:attrName>style.visibility</p:attrName>
                                        </p:attrNameLst>
                                      </p:cBhvr>
                                      <p:to>
                                        <p:strVal val="visible"/>
                                      </p:to>
                                    </p:set>
                                    <p:animEffect transition="in" filter="wipe(down)">
                                      <p:cBhvr>
                                        <p:cTn id="88" dur="250"/>
                                        <p:tgtEl>
                                          <p:spTgt spid="5">
                                            <p:graphicEl>
                                              <a:chart seriesIdx="0" categoryIdx="19" bldStep="ptInSeries"/>
                                            </p:graphicEl>
                                          </p:spTgt>
                                        </p:tgtEl>
                                      </p:cBhvr>
                                    </p:animEffect>
                                  </p:childTnLst>
                                </p:cTn>
                              </p:par>
                            </p:childTnLst>
                          </p:cTn>
                        </p:par>
                        <p:par>
                          <p:cTn id="89" fill="hold">
                            <p:stCondLst>
                              <p:cond delay="5250"/>
                            </p:stCondLst>
                            <p:childTnLst>
                              <p:par>
                                <p:cTn id="90" presetID="22" presetClass="entr" presetSubtype="4" fill="hold" grpId="0" nodeType="afterEffect">
                                  <p:stCondLst>
                                    <p:cond delay="0"/>
                                  </p:stCondLst>
                                  <p:childTnLst>
                                    <p:set>
                                      <p:cBhvr>
                                        <p:cTn id="91" dur="1" fill="hold">
                                          <p:stCondLst>
                                            <p:cond delay="0"/>
                                          </p:stCondLst>
                                        </p:cTn>
                                        <p:tgtEl>
                                          <p:spTgt spid="5">
                                            <p:graphicEl>
                                              <a:chart seriesIdx="0" categoryIdx="20" bldStep="ptInSeries"/>
                                            </p:graphicEl>
                                          </p:spTgt>
                                        </p:tgtEl>
                                        <p:attrNameLst>
                                          <p:attrName>style.visibility</p:attrName>
                                        </p:attrNameLst>
                                      </p:cBhvr>
                                      <p:to>
                                        <p:strVal val="visible"/>
                                      </p:to>
                                    </p:set>
                                    <p:animEffect transition="in" filter="wipe(down)">
                                      <p:cBhvr>
                                        <p:cTn id="92" dur="250"/>
                                        <p:tgtEl>
                                          <p:spTgt spid="5">
                                            <p:graphicEl>
                                              <a:chart seriesIdx="0" categoryIdx="20" bldStep="ptInSeries"/>
                                            </p:graphicEl>
                                          </p:spTgt>
                                        </p:tgtEl>
                                      </p:cBhvr>
                                    </p:animEffect>
                                  </p:childTnLst>
                                </p:cTn>
                              </p:par>
                            </p:childTnLst>
                          </p:cTn>
                        </p:par>
                        <p:par>
                          <p:cTn id="93" fill="hold">
                            <p:stCondLst>
                              <p:cond delay="5500"/>
                            </p:stCondLst>
                            <p:childTnLst>
                              <p:par>
                                <p:cTn id="94" presetID="22" presetClass="entr" presetSubtype="4" fill="hold" grpId="0" nodeType="afterEffect">
                                  <p:stCondLst>
                                    <p:cond delay="0"/>
                                  </p:stCondLst>
                                  <p:childTnLst>
                                    <p:set>
                                      <p:cBhvr>
                                        <p:cTn id="95" dur="1" fill="hold">
                                          <p:stCondLst>
                                            <p:cond delay="0"/>
                                          </p:stCondLst>
                                        </p:cTn>
                                        <p:tgtEl>
                                          <p:spTgt spid="5">
                                            <p:graphicEl>
                                              <a:chart seriesIdx="0" categoryIdx="21" bldStep="ptInSeries"/>
                                            </p:graphicEl>
                                          </p:spTgt>
                                        </p:tgtEl>
                                        <p:attrNameLst>
                                          <p:attrName>style.visibility</p:attrName>
                                        </p:attrNameLst>
                                      </p:cBhvr>
                                      <p:to>
                                        <p:strVal val="visible"/>
                                      </p:to>
                                    </p:set>
                                    <p:animEffect transition="in" filter="wipe(down)">
                                      <p:cBhvr>
                                        <p:cTn id="96" dur="250"/>
                                        <p:tgtEl>
                                          <p:spTgt spid="5">
                                            <p:graphicEl>
                                              <a:chart seriesIdx="0" categoryIdx="21" bldStep="ptInSeries"/>
                                            </p:graphicEl>
                                          </p:spTgt>
                                        </p:tgtEl>
                                      </p:cBhvr>
                                    </p:animEffect>
                                  </p:childTnLst>
                                </p:cTn>
                              </p:par>
                            </p:childTnLst>
                          </p:cTn>
                        </p:par>
                        <p:par>
                          <p:cTn id="97" fill="hold">
                            <p:stCondLst>
                              <p:cond delay="5750"/>
                            </p:stCondLst>
                            <p:childTnLst>
                              <p:par>
                                <p:cTn id="98" presetID="22" presetClass="entr" presetSubtype="4" fill="hold" grpId="0" nodeType="afterEffect">
                                  <p:stCondLst>
                                    <p:cond delay="0"/>
                                  </p:stCondLst>
                                  <p:childTnLst>
                                    <p:set>
                                      <p:cBhvr>
                                        <p:cTn id="99" dur="1" fill="hold">
                                          <p:stCondLst>
                                            <p:cond delay="0"/>
                                          </p:stCondLst>
                                        </p:cTn>
                                        <p:tgtEl>
                                          <p:spTgt spid="5">
                                            <p:graphicEl>
                                              <a:chart seriesIdx="0" categoryIdx="22" bldStep="ptInSeries"/>
                                            </p:graphicEl>
                                          </p:spTgt>
                                        </p:tgtEl>
                                        <p:attrNameLst>
                                          <p:attrName>style.visibility</p:attrName>
                                        </p:attrNameLst>
                                      </p:cBhvr>
                                      <p:to>
                                        <p:strVal val="visible"/>
                                      </p:to>
                                    </p:set>
                                    <p:animEffect transition="in" filter="wipe(down)">
                                      <p:cBhvr>
                                        <p:cTn id="100" dur="250"/>
                                        <p:tgtEl>
                                          <p:spTgt spid="5">
                                            <p:graphicEl>
                                              <a:chart seriesIdx="0" categoryIdx="22" bldStep="ptInSeries"/>
                                            </p:graphicEl>
                                          </p:spTgt>
                                        </p:tgtEl>
                                      </p:cBhvr>
                                    </p:animEffect>
                                  </p:childTnLst>
                                </p:cTn>
                              </p:par>
                            </p:childTnLst>
                          </p:cTn>
                        </p:par>
                        <p:par>
                          <p:cTn id="101" fill="hold">
                            <p:stCondLst>
                              <p:cond delay="6000"/>
                            </p:stCondLst>
                            <p:childTnLst>
                              <p:par>
                                <p:cTn id="102" presetID="22" presetClass="entr" presetSubtype="4" fill="hold" grpId="0" nodeType="afterEffect">
                                  <p:stCondLst>
                                    <p:cond delay="0"/>
                                  </p:stCondLst>
                                  <p:childTnLst>
                                    <p:set>
                                      <p:cBhvr>
                                        <p:cTn id="103" dur="1" fill="hold">
                                          <p:stCondLst>
                                            <p:cond delay="0"/>
                                          </p:stCondLst>
                                        </p:cTn>
                                        <p:tgtEl>
                                          <p:spTgt spid="5">
                                            <p:graphicEl>
                                              <a:chart seriesIdx="0" categoryIdx="23" bldStep="ptInSeries"/>
                                            </p:graphicEl>
                                          </p:spTgt>
                                        </p:tgtEl>
                                        <p:attrNameLst>
                                          <p:attrName>style.visibility</p:attrName>
                                        </p:attrNameLst>
                                      </p:cBhvr>
                                      <p:to>
                                        <p:strVal val="visible"/>
                                      </p:to>
                                    </p:set>
                                    <p:animEffect transition="in" filter="wipe(down)">
                                      <p:cBhvr>
                                        <p:cTn id="104" dur="250"/>
                                        <p:tgtEl>
                                          <p:spTgt spid="5">
                                            <p:graphicEl>
                                              <a:chart seriesIdx="0" categoryIdx="23" bldStep="ptInSeries"/>
                                            </p:graphicEl>
                                          </p:spTgt>
                                        </p:tgtEl>
                                      </p:cBhvr>
                                    </p:animEffect>
                                  </p:childTnLst>
                                </p:cTn>
                              </p:par>
                            </p:childTnLst>
                          </p:cTn>
                        </p:par>
                        <p:par>
                          <p:cTn id="105" fill="hold">
                            <p:stCondLst>
                              <p:cond delay="6250"/>
                            </p:stCondLst>
                            <p:childTnLst>
                              <p:par>
                                <p:cTn id="106" presetID="22" presetClass="entr" presetSubtype="4" fill="hold" grpId="0" nodeType="afterEffect">
                                  <p:stCondLst>
                                    <p:cond delay="0"/>
                                  </p:stCondLst>
                                  <p:childTnLst>
                                    <p:set>
                                      <p:cBhvr>
                                        <p:cTn id="107" dur="1" fill="hold">
                                          <p:stCondLst>
                                            <p:cond delay="0"/>
                                          </p:stCondLst>
                                        </p:cTn>
                                        <p:tgtEl>
                                          <p:spTgt spid="5">
                                            <p:graphicEl>
                                              <a:chart seriesIdx="0" categoryIdx="24" bldStep="ptInSeries"/>
                                            </p:graphicEl>
                                          </p:spTgt>
                                        </p:tgtEl>
                                        <p:attrNameLst>
                                          <p:attrName>style.visibility</p:attrName>
                                        </p:attrNameLst>
                                      </p:cBhvr>
                                      <p:to>
                                        <p:strVal val="visible"/>
                                      </p:to>
                                    </p:set>
                                    <p:animEffect transition="in" filter="wipe(down)">
                                      <p:cBhvr>
                                        <p:cTn id="108" dur="250"/>
                                        <p:tgtEl>
                                          <p:spTgt spid="5">
                                            <p:graphicEl>
                                              <a:chart seriesIdx="0" categoryIdx="24" bldStep="ptInSeries"/>
                                            </p:graphicEl>
                                          </p:spTgt>
                                        </p:tgtEl>
                                      </p:cBhvr>
                                    </p:animEffect>
                                  </p:childTnLst>
                                </p:cTn>
                              </p:par>
                            </p:childTnLst>
                          </p:cTn>
                        </p:par>
                        <p:par>
                          <p:cTn id="109" fill="hold">
                            <p:stCondLst>
                              <p:cond delay="6500"/>
                            </p:stCondLst>
                            <p:childTnLst>
                              <p:par>
                                <p:cTn id="110" presetID="22" presetClass="entr" presetSubtype="4" fill="hold" grpId="0" nodeType="afterEffect">
                                  <p:stCondLst>
                                    <p:cond delay="0"/>
                                  </p:stCondLst>
                                  <p:childTnLst>
                                    <p:set>
                                      <p:cBhvr>
                                        <p:cTn id="111" dur="1" fill="hold">
                                          <p:stCondLst>
                                            <p:cond delay="0"/>
                                          </p:stCondLst>
                                        </p:cTn>
                                        <p:tgtEl>
                                          <p:spTgt spid="5">
                                            <p:graphicEl>
                                              <a:chart seriesIdx="0" categoryIdx="25" bldStep="ptInSeries"/>
                                            </p:graphicEl>
                                          </p:spTgt>
                                        </p:tgtEl>
                                        <p:attrNameLst>
                                          <p:attrName>style.visibility</p:attrName>
                                        </p:attrNameLst>
                                      </p:cBhvr>
                                      <p:to>
                                        <p:strVal val="visible"/>
                                      </p:to>
                                    </p:set>
                                    <p:animEffect transition="in" filter="wipe(down)">
                                      <p:cBhvr>
                                        <p:cTn id="112" dur="250"/>
                                        <p:tgtEl>
                                          <p:spTgt spid="5">
                                            <p:graphicEl>
                                              <a:chart seriesIdx="0" categoryIdx="25" bldStep="ptInSeries"/>
                                            </p:graphicEl>
                                          </p:spTgt>
                                        </p:tgtEl>
                                      </p:cBhvr>
                                    </p:animEffect>
                                  </p:childTnLst>
                                </p:cTn>
                              </p:par>
                            </p:childTnLst>
                          </p:cTn>
                        </p:par>
                        <p:par>
                          <p:cTn id="113" fill="hold">
                            <p:stCondLst>
                              <p:cond delay="6750"/>
                            </p:stCondLst>
                            <p:childTnLst>
                              <p:par>
                                <p:cTn id="114" presetID="22" presetClass="entr" presetSubtype="4" fill="hold" grpId="0" nodeType="afterEffect">
                                  <p:stCondLst>
                                    <p:cond delay="0"/>
                                  </p:stCondLst>
                                  <p:childTnLst>
                                    <p:set>
                                      <p:cBhvr>
                                        <p:cTn id="115" dur="1" fill="hold">
                                          <p:stCondLst>
                                            <p:cond delay="0"/>
                                          </p:stCondLst>
                                        </p:cTn>
                                        <p:tgtEl>
                                          <p:spTgt spid="5">
                                            <p:graphicEl>
                                              <a:chart seriesIdx="0" categoryIdx="26" bldStep="ptInSeries"/>
                                            </p:graphicEl>
                                          </p:spTgt>
                                        </p:tgtEl>
                                        <p:attrNameLst>
                                          <p:attrName>style.visibility</p:attrName>
                                        </p:attrNameLst>
                                      </p:cBhvr>
                                      <p:to>
                                        <p:strVal val="visible"/>
                                      </p:to>
                                    </p:set>
                                    <p:animEffect transition="in" filter="wipe(down)">
                                      <p:cBhvr>
                                        <p:cTn id="116" dur="250"/>
                                        <p:tgtEl>
                                          <p:spTgt spid="5">
                                            <p:graphicEl>
                                              <a:chart seriesIdx="0" categoryIdx="26"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seriesEl"/>
        </p:bldSub>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95536" y="620688"/>
            <a:ext cx="8280920" cy="5516562"/>
          </a:xfrm>
        </p:spPr>
        <p:txBody>
          <a:bodyPr/>
          <a:lstStyle/>
          <a:p>
            <a:pPr marL="395288" lvl="1" indent="0">
              <a:buNone/>
            </a:pPr>
            <a:r>
              <a:rPr lang="nl-BE" sz="2800" b="1" dirty="0">
                <a:latin typeface="Calibri" panose="020F0502020204030204" pitchFamily="34" charset="0"/>
              </a:rPr>
              <a:t>Reason 1:</a:t>
            </a:r>
          </a:p>
          <a:p>
            <a:pPr marL="395288" lvl="1" indent="0">
              <a:buNone/>
            </a:pPr>
            <a:r>
              <a:rPr lang="nl-BE" sz="2800" b="1" dirty="0">
                <a:latin typeface="Calibri" panose="020F0502020204030204" pitchFamily="34" charset="0"/>
              </a:rPr>
              <a:t>Number of requests has almost doubled</a:t>
            </a:r>
            <a:endParaRPr lang="nl-BE" i="1" dirty="0">
              <a:solidFill>
                <a:schemeClr val="bg2">
                  <a:lumMod val="60000"/>
                  <a:lumOff val="40000"/>
                </a:schemeClr>
              </a:solidFill>
              <a:latin typeface="Calibri" panose="020F0502020204030204" pitchFamily="34" charset="0"/>
            </a:endParaRPr>
          </a:p>
        </p:txBody>
      </p:sp>
      <p:graphicFrame>
        <p:nvGraphicFramePr>
          <p:cNvPr id="2" name="Chart 1"/>
          <p:cNvGraphicFramePr/>
          <p:nvPr>
            <p:extLst/>
          </p:nvPr>
        </p:nvGraphicFramePr>
        <p:xfrm>
          <a:off x="1259632" y="1656854"/>
          <a:ext cx="5400600" cy="4568056"/>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8250" y="2310731"/>
            <a:ext cx="536077" cy="357454"/>
          </a:xfrm>
          <a:prstGeom prst="rect">
            <a:avLst/>
          </a:prstGeom>
        </p:spPr>
      </p:pic>
      <p:sp>
        <p:nvSpPr>
          <p:cNvPr id="5" name="TextBox 4"/>
          <p:cNvSpPr txBox="1"/>
          <p:nvPr/>
        </p:nvSpPr>
        <p:spPr>
          <a:xfrm>
            <a:off x="7656722" y="2225410"/>
            <a:ext cx="1597446" cy="3046988"/>
          </a:xfrm>
          <a:prstGeom prst="rect">
            <a:avLst/>
          </a:prstGeom>
          <a:noFill/>
        </p:spPr>
        <p:txBody>
          <a:bodyPr wrap="square" rtlCol="0">
            <a:spAutoFit/>
          </a:bodyPr>
          <a:lstStyle/>
          <a:p>
            <a:r>
              <a:rPr lang="en-US" sz="2400" dirty="0"/>
              <a:t>5.2%</a:t>
            </a:r>
          </a:p>
          <a:p>
            <a:r>
              <a:rPr lang="en-US" sz="2400" dirty="0"/>
              <a:t>(2005)</a:t>
            </a:r>
          </a:p>
          <a:p>
            <a:endParaRPr lang="en-US" sz="2400" dirty="0"/>
          </a:p>
          <a:p>
            <a:r>
              <a:rPr lang="en-US" sz="2400" dirty="0"/>
              <a:t>7.6% (2010)</a:t>
            </a:r>
          </a:p>
          <a:p>
            <a:endParaRPr lang="en-US" sz="2400" dirty="0"/>
          </a:p>
          <a:p>
            <a:r>
              <a:rPr lang="en-US" sz="2400" dirty="0"/>
              <a:t>8.4%</a:t>
            </a:r>
          </a:p>
          <a:p>
            <a:r>
              <a:rPr lang="en-US" sz="2400" dirty="0"/>
              <a:t>(2015)</a:t>
            </a:r>
          </a:p>
        </p:txBody>
      </p:sp>
      <p:cxnSp>
        <p:nvCxnSpPr>
          <p:cNvPr id="7" name="Straight Arrow Connector 6"/>
          <p:cNvCxnSpPr/>
          <p:nvPr/>
        </p:nvCxnSpPr>
        <p:spPr>
          <a:xfrm>
            <a:off x="7998246" y="3007605"/>
            <a:ext cx="0" cy="429658"/>
          </a:xfrm>
          <a:prstGeom prst="straightConnector1">
            <a:avLst/>
          </a:prstGeom>
          <a:ln>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8007427" y="4085422"/>
            <a:ext cx="0" cy="429658"/>
          </a:xfrm>
          <a:prstGeom prst="straightConnector1">
            <a:avLst/>
          </a:prstGeom>
          <a:ln>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37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nvPr>
        </p:nvGraphicFramePr>
        <p:xfrm>
          <a:off x="539552" y="1425352"/>
          <a:ext cx="3960440" cy="51845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p:cNvGraphicFramePr/>
          <p:nvPr>
            <p:extLst/>
          </p:nvPr>
        </p:nvGraphicFramePr>
        <p:xfrm>
          <a:off x="4355976" y="1353344"/>
          <a:ext cx="3960440" cy="5184576"/>
        </p:xfrm>
        <a:graphic>
          <a:graphicData uri="http://schemas.openxmlformats.org/drawingml/2006/chart">
            <c:chart xmlns:c="http://schemas.openxmlformats.org/drawingml/2006/chart" xmlns:r="http://schemas.openxmlformats.org/officeDocument/2006/relationships" r:id="rId4"/>
          </a:graphicData>
        </a:graphic>
      </p:graphicFrame>
      <p:sp>
        <p:nvSpPr>
          <p:cNvPr id="5" name="Tijdelijke aanduiding voor inhoud 2"/>
          <p:cNvSpPr>
            <a:spLocks noGrp="1"/>
          </p:cNvSpPr>
          <p:nvPr>
            <p:ph idx="1"/>
          </p:nvPr>
        </p:nvSpPr>
        <p:spPr>
          <a:xfrm>
            <a:off x="395536" y="620688"/>
            <a:ext cx="8280920" cy="5516562"/>
          </a:xfrm>
        </p:spPr>
        <p:txBody>
          <a:bodyPr/>
          <a:lstStyle/>
          <a:p>
            <a:pPr marL="395288" lvl="1" indent="0">
              <a:buNone/>
            </a:pPr>
            <a:r>
              <a:rPr lang="nl-BE" sz="2800" b="1" dirty="0">
                <a:latin typeface="Calibri" panose="020F0502020204030204" pitchFamily="34" charset="0"/>
              </a:rPr>
              <a:t>Reason 2:	</a:t>
            </a:r>
          </a:p>
          <a:p>
            <a:pPr marL="395288" lvl="1" indent="0">
              <a:buNone/>
            </a:pPr>
            <a:r>
              <a:rPr lang="nl-BE" sz="2800" b="1" dirty="0">
                <a:latin typeface="Calibri" panose="020F0502020204030204" pitchFamily="34" charset="0"/>
              </a:rPr>
              <a:t>Proportion of granted requests has increased</a:t>
            </a:r>
          </a:p>
          <a:p>
            <a:pPr marL="395288" lvl="1" indent="0">
              <a:buNone/>
            </a:pPr>
            <a:endParaRPr lang="nl-BE" dirty="0">
              <a:latin typeface="Calibri" panose="020F0502020204030204" pitchFamily="34" charset="0"/>
            </a:endParaRPr>
          </a:p>
          <a:p>
            <a:pPr marL="395288" lvl="1" indent="0">
              <a:buNone/>
            </a:pPr>
            <a:r>
              <a:rPr lang="nl-BE" dirty="0">
                <a:latin typeface="Calibri" panose="020F0502020204030204" pitchFamily="34" charset="0"/>
              </a:rPr>
              <a:t>	          </a:t>
            </a:r>
            <a:r>
              <a:rPr lang="nl-BE" b="1" dirty="0">
                <a:latin typeface="Calibri" panose="020F0502020204030204" pitchFamily="34" charset="0"/>
              </a:rPr>
              <a:t>2007						2013</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503" y="5799736"/>
            <a:ext cx="686059" cy="457461"/>
          </a:xfrm>
          <a:prstGeom prst="rect">
            <a:avLst/>
          </a:prstGeom>
        </p:spPr>
      </p:pic>
      <p:grpSp>
        <p:nvGrpSpPr>
          <p:cNvPr id="13" name="Group 12"/>
          <p:cNvGrpSpPr/>
          <p:nvPr/>
        </p:nvGrpSpPr>
        <p:grpSpPr>
          <a:xfrm>
            <a:off x="1208024" y="5816906"/>
            <a:ext cx="7612448" cy="461665"/>
            <a:chOff x="1208024" y="5816906"/>
            <a:chExt cx="7612448" cy="461665"/>
          </a:xfrm>
        </p:grpSpPr>
        <p:sp>
          <p:nvSpPr>
            <p:cNvPr id="7" name="TextBox 6"/>
            <p:cNvSpPr txBox="1"/>
            <p:nvPr/>
          </p:nvSpPr>
          <p:spPr>
            <a:xfrm>
              <a:off x="1208024" y="5816906"/>
              <a:ext cx="7612448" cy="461665"/>
            </a:xfrm>
            <a:prstGeom prst="rect">
              <a:avLst/>
            </a:prstGeom>
            <a:noFill/>
          </p:spPr>
          <p:txBody>
            <a:bodyPr wrap="square" rtlCol="0">
              <a:spAutoFit/>
            </a:bodyPr>
            <a:lstStyle/>
            <a:p>
              <a:r>
                <a:rPr lang="en-US" sz="2400" dirty="0"/>
                <a:t>39% (2005) 			45% (2010)   			55% (2015)</a:t>
              </a:r>
            </a:p>
          </p:txBody>
        </p:sp>
        <p:cxnSp>
          <p:nvCxnSpPr>
            <p:cNvPr id="8" name="Straight Arrow Connector 7"/>
            <p:cNvCxnSpPr/>
            <p:nvPr/>
          </p:nvCxnSpPr>
          <p:spPr>
            <a:xfrm flipV="1">
              <a:off x="3003774" y="6037242"/>
              <a:ext cx="885180" cy="9929"/>
            </a:xfrm>
            <a:prstGeom prst="straightConnector1">
              <a:avLst/>
            </a:prstGeom>
            <a:ln>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5767173" y="6028821"/>
              <a:ext cx="942099" cy="8421"/>
            </a:xfrm>
            <a:prstGeom prst="straightConnector1">
              <a:avLst/>
            </a:prstGeom>
            <a:ln>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92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Acceptance influences behavior and practices</a:t>
            </a:r>
          </a:p>
          <a:p>
            <a:pPr marL="0" indent="0">
              <a:buNone/>
            </a:pPr>
            <a:endParaRPr lang="en-US" dirty="0"/>
          </a:p>
        </p:txBody>
      </p:sp>
    </p:spTree>
    <p:extLst>
      <p:ext uri="{BB962C8B-B14F-4D97-AF65-F5344CB8AC3E}">
        <p14:creationId xmlns:p14="http://schemas.microsoft.com/office/powerpoint/2010/main" val="6283865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Patient autonomy, suffering, and prospects of improvement most important reasons to grant request</a:t>
            </a:r>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noGrp="1"/>
          </p:cNvGraphicFramePr>
          <p:nvPr>
            <p:extLst>
              <p:ext uri="{D42A27DB-BD31-4B8C-83A1-F6EECF244321}">
                <p14:modId xmlns:p14="http://schemas.microsoft.com/office/powerpoint/2010/main" val="4044272027"/>
              </p:ext>
            </p:extLst>
          </p:nvPr>
        </p:nvGraphicFramePr>
        <p:xfrm>
          <a:off x="-72838" y="1236382"/>
          <a:ext cx="9216838" cy="56216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57112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graphicFrame>
        <p:nvGraphicFramePr>
          <p:cNvPr id="4" name="Chart 3"/>
          <p:cNvGraphicFramePr>
            <a:graphicFrameLocks noGrp="1"/>
          </p:cNvGraphicFramePr>
          <p:nvPr>
            <p:extLst>
              <p:ext uri="{D42A27DB-BD31-4B8C-83A1-F6EECF244321}">
                <p14:modId xmlns:p14="http://schemas.microsoft.com/office/powerpoint/2010/main" val="2771489444"/>
              </p:ext>
            </p:extLst>
          </p:nvPr>
        </p:nvGraphicFramePr>
        <p:xfrm>
          <a:off x="-72838" y="1237723"/>
          <a:ext cx="9216838" cy="5621618"/>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609600" y="217445"/>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Time (?), and legal criteria most important reasons to not grant request</a:t>
            </a:r>
          </a:p>
        </p:txBody>
      </p:sp>
    </p:spTree>
    <p:extLst>
      <p:ext uri="{BB962C8B-B14F-4D97-AF65-F5344CB8AC3E}">
        <p14:creationId xmlns:p14="http://schemas.microsoft.com/office/powerpoint/2010/main" val="17275058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336136735"/>
              </p:ext>
            </p:extLst>
          </p:nvPr>
        </p:nvGraphicFramePr>
        <p:xfrm>
          <a:off x="107504" y="620688"/>
          <a:ext cx="8928992" cy="54726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188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7-05-03 at 11.18.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704494"/>
          </a:xfrm>
          <a:prstGeom prst="rect">
            <a:avLst/>
          </a:prstGeom>
        </p:spPr>
      </p:pic>
      <p:pic>
        <p:nvPicPr>
          <p:cNvPr id="5" name="Picture 4" descr="Screen Shot 2017-05-03 at 11.18.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2900" y="850894"/>
            <a:ext cx="3721100" cy="4775200"/>
          </a:xfrm>
          <a:prstGeom prst="rect">
            <a:avLst/>
          </a:prstGeom>
        </p:spPr>
      </p:pic>
      <p:pic>
        <p:nvPicPr>
          <p:cNvPr id="7" name="Picture 6" descr="Screen Shot 2017-05-03 at 11.21.3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797300"/>
            <a:ext cx="7075160" cy="3060700"/>
          </a:xfrm>
          <a:prstGeom prst="rect">
            <a:avLst/>
          </a:prstGeom>
        </p:spPr>
      </p:pic>
    </p:spTree>
    <p:extLst>
      <p:ext uri="{BB962C8B-B14F-4D97-AF65-F5344CB8AC3E}">
        <p14:creationId xmlns:p14="http://schemas.microsoft.com/office/powerpoint/2010/main" val="419022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7-05-04 at 17.09.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3" y="1810783"/>
            <a:ext cx="2342321" cy="3301095"/>
          </a:xfrm>
          <a:prstGeom prst="rect">
            <a:avLst/>
          </a:prstGeom>
        </p:spPr>
      </p:pic>
      <p:pic>
        <p:nvPicPr>
          <p:cNvPr id="6" name="Picture 5" descr="Screen Shot 2017-05-04 at 17.09.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3655" y="1783756"/>
            <a:ext cx="7070346" cy="3301095"/>
          </a:xfrm>
          <a:prstGeom prst="rect">
            <a:avLst/>
          </a:prstGeom>
        </p:spPr>
      </p:pic>
      <p:sp>
        <p:nvSpPr>
          <p:cNvPr id="7" name="Rectangle 6"/>
          <p:cNvSpPr/>
          <p:nvPr/>
        </p:nvSpPr>
        <p:spPr>
          <a:xfrm>
            <a:off x="0" y="3893219"/>
            <a:ext cx="9144000" cy="897372"/>
          </a:xfrm>
          <a:prstGeom prst="rect">
            <a:avLst/>
          </a:prstGeom>
          <a:solidFill>
            <a:srgbClr val="FFFF00">
              <a:alpha val="13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0512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about Luxemburg?</a:t>
            </a:r>
          </a:p>
        </p:txBody>
      </p:sp>
      <p:pic>
        <p:nvPicPr>
          <p:cNvPr id="4" name="Picture 3"/>
          <p:cNvPicPr>
            <a:picLocks noChangeAspect="1"/>
          </p:cNvPicPr>
          <p:nvPr/>
        </p:nvPicPr>
        <p:blipFill>
          <a:blip r:embed="rId3"/>
          <a:stretch>
            <a:fillRect/>
          </a:stretch>
        </p:blipFill>
        <p:spPr>
          <a:xfrm>
            <a:off x="0" y="1531910"/>
            <a:ext cx="9144000" cy="5326090"/>
          </a:xfrm>
          <a:prstGeom prst="rect">
            <a:avLst/>
          </a:prstGeom>
        </p:spPr>
      </p:pic>
      <p:sp>
        <p:nvSpPr>
          <p:cNvPr id="5" name="TextBox 4"/>
          <p:cNvSpPr txBox="1"/>
          <p:nvPr/>
        </p:nvSpPr>
        <p:spPr>
          <a:xfrm>
            <a:off x="6224530" y="2368627"/>
            <a:ext cx="2996588" cy="4093428"/>
          </a:xfrm>
          <a:prstGeom prst="rect">
            <a:avLst/>
          </a:prstGeom>
          <a:solidFill>
            <a:schemeClr val="bg1"/>
          </a:solidFill>
        </p:spPr>
        <p:txBody>
          <a:bodyPr wrap="square" rtlCol="0">
            <a:spAutoFit/>
          </a:bodyPr>
          <a:lstStyle/>
          <a:p>
            <a:pPr marL="285750" indent="-285750">
              <a:buFont typeface="Arial" charset="0"/>
              <a:buChar char="•"/>
            </a:pPr>
            <a:r>
              <a:rPr lang="en-US" sz="2000" dirty="0"/>
              <a:t>52 reported MAID cases (1 PAS)</a:t>
            </a:r>
          </a:p>
          <a:p>
            <a:pPr marL="285750" indent="-285750">
              <a:buFont typeface="Arial" charset="0"/>
              <a:buChar char="•"/>
            </a:pPr>
            <a:endParaRPr lang="en-US" sz="2000" dirty="0"/>
          </a:p>
          <a:p>
            <a:pPr marL="285750" indent="-285750">
              <a:buFont typeface="Arial" charset="0"/>
              <a:buChar char="•"/>
            </a:pPr>
            <a:r>
              <a:rPr lang="en-US" sz="2000" dirty="0"/>
              <a:t>Similar characteristics, but more in hospital</a:t>
            </a:r>
          </a:p>
          <a:p>
            <a:pPr marL="285750" indent="-285750">
              <a:buFont typeface="Arial" charset="0"/>
              <a:buChar char="•"/>
            </a:pPr>
            <a:endParaRPr lang="en-US" sz="2000" dirty="0"/>
          </a:p>
          <a:p>
            <a:pPr marL="285750" indent="-285750">
              <a:buFont typeface="Arial" charset="0"/>
              <a:buChar char="•"/>
            </a:pPr>
            <a:r>
              <a:rPr lang="en-US" sz="2000" dirty="0"/>
              <a:t>About 0.25% of all deaths in 2016</a:t>
            </a:r>
          </a:p>
          <a:p>
            <a:pPr marL="285750" indent="-285750">
              <a:buFont typeface="Arial" charset="0"/>
              <a:buChar char="•"/>
            </a:pPr>
            <a:endParaRPr lang="en-US" sz="2000" dirty="0"/>
          </a:p>
          <a:p>
            <a:pPr marL="285750" indent="-285750">
              <a:buFont typeface="Arial" charset="0"/>
              <a:buChar char="•"/>
            </a:pPr>
            <a:r>
              <a:rPr lang="en-US" sz="2000" dirty="0"/>
              <a:t>No mortality follow-back studies!</a:t>
            </a:r>
          </a:p>
          <a:p>
            <a:pPr marL="742950" lvl="1" indent="-285750">
              <a:buFont typeface="Arial" charset="0"/>
              <a:buChar char="•"/>
            </a:pPr>
            <a:endParaRPr lang="en-US" sz="2000" dirty="0"/>
          </a:p>
          <a:p>
            <a:pPr marL="285750" indent="-285750">
              <a:buFont typeface="Arial" charset="0"/>
              <a:buChar char="•"/>
            </a:pPr>
            <a:endParaRPr lang="en-US" sz="2000" dirty="0"/>
          </a:p>
        </p:txBody>
      </p:sp>
    </p:spTree>
    <p:extLst>
      <p:ext uri="{BB962C8B-B14F-4D97-AF65-F5344CB8AC3E}">
        <p14:creationId xmlns:p14="http://schemas.microsoft.com/office/powerpoint/2010/main" val="890459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buNone/>
            </a:pPr>
            <a:r>
              <a:rPr lang="en-US" dirty="0"/>
              <a:t>4) Current debates about euthanasia:</a:t>
            </a:r>
          </a:p>
          <a:p>
            <a:pPr marL="0" indent="0">
              <a:buNone/>
            </a:pPr>
            <a:r>
              <a:rPr lang="en-US" dirty="0"/>
              <a:t>	opposition with palliative care </a:t>
            </a:r>
          </a:p>
          <a:p>
            <a:pPr marL="0" indent="0">
              <a:buNone/>
            </a:pPr>
            <a:r>
              <a:rPr lang="en-US" dirty="0"/>
              <a:t>	consequences of legalization</a:t>
            </a:r>
          </a:p>
          <a:p>
            <a:pPr marL="0" indent="0">
              <a:buNone/>
            </a:pPr>
            <a:endParaRPr lang="en-US" dirty="0"/>
          </a:p>
        </p:txBody>
      </p:sp>
    </p:spTree>
    <p:extLst>
      <p:ext uri="{BB962C8B-B14F-4D97-AF65-F5344CB8AC3E}">
        <p14:creationId xmlns:p14="http://schemas.microsoft.com/office/powerpoint/2010/main" val="507262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317175" y="-162046"/>
            <a:ext cx="8572178" cy="1143000"/>
          </a:xfrm>
        </p:spPr>
        <p:txBody>
          <a:bodyPr>
            <a:normAutofit/>
          </a:bodyPr>
          <a:lstStyle/>
          <a:p>
            <a:pPr indent="0"/>
            <a:r>
              <a:rPr lang="en-US" sz="2000" b="1" dirty="0">
                <a:solidFill>
                  <a:srgbClr val="000000"/>
                </a:solidFill>
                <a:latin typeface="Arial" charset="0"/>
                <a:ea typeface="ヒラギノ角ゴ ProN W3" charset="0"/>
                <a:cs typeface="ヒラギノ角ゴ ProN W3" charset="0"/>
              </a:rPr>
              <a:t>The European Association for Palliative Care (EAPC) on euthanasia</a:t>
            </a:r>
            <a:endParaRPr lang="nl-BE" sz="2000" dirty="0">
              <a:solidFill>
                <a:srgbClr val="000000"/>
              </a:solidFill>
              <a:latin typeface="Arial" charset="0"/>
              <a:ea typeface="ヒラギノ角ゴ ProN W3" charset="0"/>
              <a:cs typeface="ヒラギノ角ゴ ProN W3" charset="0"/>
            </a:endParaRPr>
          </a:p>
        </p:txBody>
      </p:sp>
      <p:sp>
        <p:nvSpPr>
          <p:cNvPr id="89090" name="Text Placeholder 2"/>
          <p:cNvSpPr>
            <a:spLocks noGrp="1"/>
          </p:cNvSpPr>
          <p:nvPr>
            <p:ph type="body" idx="1"/>
          </p:nvPr>
        </p:nvSpPr>
        <p:spPr>
          <a:xfrm>
            <a:off x="-10067" y="468759"/>
            <a:ext cx="4040188" cy="639762"/>
          </a:xfrm>
        </p:spPr>
        <p:txBody>
          <a:bodyPr>
            <a:noAutofit/>
          </a:bodyPr>
          <a:lstStyle/>
          <a:p>
            <a:endParaRPr lang="en-US" sz="1100" dirty="0">
              <a:latin typeface="Arial" charset="0"/>
              <a:ea typeface="ヒラギノ角ゴ ProN W3" charset="0"/>
              <a:cs typeface="ヒラギノ角ゴ ProN W3" charset="0"/>
            </a:endParaRPr>
          </a:p>
          <a:p>
            <a:endParaRPr lang="en-US" sz="1100" dirty="0">
              <a:latin typeface="Arial" charset="0"/>
              <a:ea typeface="ヒラギノ角ゴ ProN W3" charset="0"/>
              <a:cs typeface="ヒラギノ角ゴ ProN W3" charset="0"/>
            </a:endParaRPr>
          </a:p>
          <a:p>
            <a:endParaRPr lang="en-US" sz="1100" dirty="0">
              <a:latin typeface="Arial" charset="0"/>
              <a:ea typeface="ヒラギノ角ゴ ProN W3" charset="0"/>
              <a:cs typeface="ヒラギノ角ゴ ProN W3" charset="0"/>
            </a:endParaRPr>
          </a:p>
          <a:p>
            <a:endParaRPr lang="en-US" sz="1100" dirty="0">
              <a:latin typeface="Arial" charset="0"/>
              <a:ea typeface="ヒラギノ角ゴ ProN W3" charset="0"/>
              <a:cs typeface="ヒラギノ角ゴ ProN W3" charset="0"/>
            </a:endParaRPr>
          </a:p>
          <a:p>
            <a:endParaRPr lang="en-US" sz="1100" dirty="0">
              <a:latin typeface="Arial" charset="0"/>
              <a:ea typeface="ヒラギノ角ゴ ProN W3" charset="0"/>
              <a:cs typeface="ヒラギノ角ゴ ProN W3" charset="0"/>
            </a:endParaRPr>
          </a:p>
          <a:p>
            <a:r>
              <a:rPr lang="en-US" sz="1200" dirty="0">
                <a:latin typeface="Arial" charset="0"/>
                <a:ea typeface="ヒラギノ角ゴ ProN W3" charset="0"/>
                <a:cs typeface="ヒラギノ角ゴ ProN W3" charset="0"/>
              </a:rPr>
              <a:t>Official positions</a:t>
            </a:r>
            <a:endParaRPr lang="en-US" sz="1100" dirty="0">
              <a:latin typeface="Arial" charset="0"/>
              <a:ea typeface="ヒラギノ角ゴ ProN W3" charset="0"/>
              <a:cs typeface="ヒラギノ角ゴ ProN W3" charset="0"/>
            </a:endParaRPr>
          </a:p>
          <a:p>
            <a:endParaRPr lang="nl-BE" sz="1100" dirty="0">
              <a:latin typeface="Arial" charset="0"/>
              <a:ea typeface="ヒラギノ角ゴ ProN W3" charset="0"/>
              <a:cs typeface="ヒラギノ角ゴ ProN W3" charset="0"/>
            </a:endParaRPr>
          </a:p>
        </p:txBody>
      </p:sp>
      <p:sp>
        <p:nvSpPr>
          <p:cNvPr id="89092" name="Text Placeholder 4"/>
          <p:cNvSpPr>
            <a:spLocks noGrp="1"/>
          </p:cNvSpPr>
          <p:nvPr>
            <p:ph type="body" sz="quarter" idx="3"/>
          </p:nvPr>
        </p:nvSpPr>
        <p:spPr>
          <a:xfrm>
            <a:off x="-11654" y="3396792"/>
            <a:ext cx="4041775" cy="639762"/>
          </a:xfrm>
        </p:spPr>
        <p:txBody>
          <a:bodyPr>
            <a:normAutofit/>
          </a:bodyPr>
          <a:lstStyle/>
          <a:p>
            <a:r>
              <a:rPr lang="en-US" sz="1800" dirty="0">
                <a:latin typeface="Arial" charset="0"/>
                <a:ea typeface="ヒラギノ角ゴ ProN W3" charset="0"/>
                <a:cs typeface="ヒラギノ角ゴ ProN W3" charset="0"/>
              </a:rPr>
              <a:t>Motivations</a:t>
            </a:r>
          </a:p>
          <a:p>
            <a:endParaRPr lang="nl-BE" sz="1600" dirty="0">
              <a:latin typeface="Arial" charset="0"/>
              <a:ea typeface="ヒラギノ角ゴ ProN W3" charset="0"/>
              <a:cs typeface="ヒラギノ角ゴ ProN W3" charset="0"/>
            </a:endParaRPr>
          </a:p>
        </p:txBody>
      </p:sp>
      <p:sp>
        <p:nvSpPr>
          <p:cNvPr id="6" name="Content Placeholder 5"/>
          <p:cNvSpPr>
            <a:spLocks noGrp="1"/>
          </p:cNvSpPr>
          <p:nvPr>
            <p:ph sz="quarter" idx="4"/>
          </p:nvPr>
        </p:nvSpPr>
        <p:spPr>
          <a:xfrm>
            <a:off x="65038" y="3772909"/>
            <a:ext cx="8397433" cy="2844800"/>
          </a:xfrm>
        </p:spPr>
        <p:txBody>
          <a:bodyPr>
            <a:normAutofit/>
          </a:bodyPr>
          <a:lstStyle/>
          <a:p>
            <a:pPr marL="0" indent="0" eaLnBrk="1" hangingPunct="1">
              <a:lnSpc>
                <a:spcPct val="80000"/>
              </a:lnSpc>
              <a:buNone/>
            </a:pPr>
            <a:r>
              <a:rPr lang="nl-BE" sz="2000" b="1" dirty="0">
                <a:latin typeface="Arial" charset="0"/>
                <a:ea typeface="ヒラギノ角ゴ ProN W3" charset="0"/>
                <a:cs typeface="ヒラギノ角ゴ ProN W3" charset="0"/>
              </a:rPr>
              <a:t>Essentialistic: </a:t>
            </a:r>
            <a:r>
              <a:rPr lang="nl-BE" sz="2000" dirty="0">
                <a:latin typeface="Arial" charset="0"/>
                <a:ea typeface="ヒラギノ角ゴ ProN W3" charset="0"/>
                <a:cs typeface="ヒラギノ角ゴ ProN W3" charset="0"/>
              </a:rPr>
              <a:t>fundamental antagonism</a:t>
            </a:r>
            <a:endParaRPr lang="en-US" sz="2000" b="1" dirty="0">
              <a:latin typeface="Arial" charset="0"/>
              <a:ea typeface="ヒラギノ角ゴ ProN W3" charset="0"/>
              <a:cs typeface="ヒラギノ角ゴ ProN W3" charset="0"/>
            </a:endParaRPr>
          </a:p>
          <a:p>
            <a:pPr marL="0" indent="0" eaLnBrk="1" hangingPunct="1">
              <a:lnSpc>
                <a:spcPct val="80000"/>
              </a:lnSpc>
              <a:buNone/>
            </a:pPr>
            <a:r>
              <a:rPr lang="en-US" sz="2000" b="1" dirty="0">
                <a:latin typeface="Arial" charset="0"/>
                <a:ea typeface="ヒラギノ角ゴ ProN W3" charset="0"/>
                <a:cs typeface="ヒラギノ角ゴ ProN W3" charset="0"/>
              </a:rPr>
              <a:t>  </a:t>
            </a:r>
          </a:p>
          <a:p>
            <a:pPr marL="0" indent="0" eaLnBrk="1" hangingPunct="1">
              <a:lnSpc>
                <a:spcPct val="80000"/>
              </a:lnSpc>
              <a:buNone/>
            </a:pPr>
            <a:r>
              <a:rPr lang="en-US" sz="2000" b="1" dirty="0">
                <a:latin typeface="Arial" charset="0"/>
                <a:ea typeface="ヒラギノ角ゴ ProN W3" charset="0"/>
                <a:cs typeface="ヒラギノ角ゴ ProN W3" charset="0"/>
              </a:rPr>
              <a:t> Pragmatic:   </a:t>
            </a:r>
          </a:p>
          <a:p>
            <a:pPr marL="0" indent="0" eaLnBrk="1" hangingPunct="1">
              <a:lnSpc>
                <a:spcPct val="80000"/>
              </a:lnSpc>
              <a:buNone/>
            </a:pPr>
            <a:r>
              <a:rPr lang="en-US" sz="2000" b="1" dirty="0">
                <a:latin typeface="Arial" charset="0"/>
                <a:ea typeface="ヒラギノ角ゴ ProN W3" charset="0"/>
                <a:cs typeface="ヒラギノ角ゴ ProN W3" charset="0"/>
              </a:rPr>
              <a:t>   </a:t>
            </a:r>
            <a:r>
              <a:rPr lang="en-US" sz="1800" dirty="0">
                <a:latin typeface="Arial" charset="0"/>
                <a:ea typeface="ヒラギノ角ゴ ProN W3" charset="0"/>
                <a:cs typeface="ヒラギノ角ゴ ProN W3" charset="0"/>
              </a:rPr>
              <a:t>1 </a:t>
            </a:r>
            <a:r>
              <a:rPr lang="en-US" sz="2000" dirty="0">
                <a:latin typeface="Arial" charset="0"/>
                <a:ea typeface="ヒラギノ角ゴ ProN W3" charset="0"/>
                <a:cs typeface="ヒラギノ角ゴ ProN W3" charset="0"/>
              </a:rPr>
              <a:t>Slippery slope: fate of vulnerable patients</a:t>
            </a:r>
          </a:p>
          <a:p>
            <a:pPr marL="0" indent="0" eaLnBrk="1" hangingPunct="1">
              <a:lnSpc>
                <a:spcPct val="80000"/>
              </a:lnSpc>
              <a:buNone/>
            </a:pPr>
            <a:endParaRPr lang="en-US" sz="1800" dirty="0">
              <a:latin typeface="Arial" charset="0"/>
              <a:ea typeface="ヒラギノ角ゴ ProN W3" charset="0"/>
              <a:cs typeface="ヒラギノ角ゴ ProN W3" charset="0"/>
            </a:endParaRPr>
          </a:p>
          <a:p>
            <a:pPr marL="0" indent="0" eaLnBrk="1" hangingPunct="1">
              <a:lnSpc>
                <a:spcPct val="80000"/>
              </a:lnSpc>
              <a:buNone/>
            </a:pPr>
            <a:r>
              <a:rPr lang="en-US" sz="1800" dirty="0">
                <a:latin typeface="Arial" charset="0"/>
                <a:ea typeface="ヒラギノ角ゴ ProN W3" charset="0"/>
                <a:cs typeface="ヒラギノ角ゴ ProN W3" charset="0"/>
              </a:rPr>
              <a:t>   2</a:t>
            </a:r>
            <a:r>
              <a:rPr lang="en-US" sz="2000" dirty="0">
                <a:latin typeface="Arial" charset="0"/>
                <a:ea typeface="ヒラギノ角ゴ ProN W3" charset="0"/>
                <a:cs typeface="ヒラギノ角ゴ ProN W3" charset="0"/>
              </a:rPr>
              <a:t> </a:t>
            </a:r>
            <a:r>
              <a:rPr lang="en-US" sz="2000" dirty="0" err="1">
                <a:latin typeface="Arial" charset="0"/>
                <a:ea typeface="ヒラギノ角ゴ ProN W3" charset="0"/>
                <a:cs typeface="ヒラギノ角ゴ ProN W3" charset="0"/>
              </a:rPr>
              <a:t>Legalising</a:t>
            </a:r>
            <a:r>
              <a:rPr lang="en-US" sz="2000" dirty="0">
                <a:latin typeface="Arial" charset="0"/>
                <a:ea typeface="ヒラギノ角ゴ ProN W3" charset="0"/>
                <a:cs typeface="ヒラギノ角ゴ ProN W3" charset="0"/>
              </a:rPr>
              <a:t> euthanasia to hinder the development of PC</a:t>
            </a:r>
          </a:p>
          <a:p>
            <a:pPr marL="0" indent="0" eaLnBrk="1" hangingPunct="1">
              <a:lnSpc>
                <a:spcPct val="80000"/>
              </a:lnSpc>
              <a:buNone/>
            </a:pPr>
            <a:endParaRPr lang="en-US" sz="2000" dirty="0">
              <a:latin typeface="Arial" charset="0"/>
              <a:ea typeface="ヒラギノ角ゴ ProN W3" charset="0"/>
              <a:cs typeface="ヒラギノ角ゴ ProN W3" charset="0"/>
            </a:endParaRPr>
          </a:p>
          <a:p>
            <a:pPr marL="0" indent="0" eaLnBrk="1" hangingPunct="1">
              <a:lnSpc>
                <a:spcPct val="80000"/>
              </a:lnSpc>
              <a:buNone/>
            </a:pPr>
            <a:r>
              <a:rPr lang="en-US" sz="2000" dirty="0">
                <a:latin typeface="Arial" charset="0"/>
                <a:ea typeface="ヒラギノ角ゴ ProN W3" charset="0"/>
                <a:cs typeface="ヒラギノ角ゴ ProN W3" charset="0"/>
              </a:rPr>
              <a:t>  3 Would erode confidence in health-care system</a:t>
            </a:r>
          </a:p>
        </p:txBody>
      </p:sp>
      <p:sp>
        <p:nvSpPr>
          <p:cNvPr id="7" name="TextBox 6"/>
          <p:cNvSpPr txBox="1">
            <a:spLocks noChangeArrowheads="1"/>
          </p:cNvSpPr>
          <p:nvPr/>
        </p:nvSpPr>
        <p:spPr bwMode="auto">
          <a:xfrm>
            <a:off x="7538840" y="4927087"/>
            <a:ext cx="147783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sz="2000" b="1">
                <a:solidFill>
                  <a:srgbClr val="FFC000"/>
                </a:solidFill>
                <a:ea typeface="ＭＳ Ｐゴシック" charset="0"/>
                <a:cs typeface="ＭＳ Ｐゴシック" charset="0"/>
              </a:rPr>
              <a:t>Empirical data</a:t>
            </a:r>
            <a:endParaRPr lang="nl-BE" sz="2000" b="1" dirty="0">
              <a:solidFill>
                <a:srgbClr val="FFC000"/>
              </a:solidFill>
              <a:ea typeface="ＭＳ Ｐゴシック" charset="0"/>
              <a:cs typeface="ＭＳ Ｐゴシック" charset="0"/>
            </a:endParaRPr>
          </a:p>
        </p:txBody>
      </p:sp>
      <p:cxnSp>
        <p:nvCxnSpPr>
          <p:cNvPr id="8" name="Straight Arrow Connector 7"/>
          <p:cNvCxnSpPr>
            <a:cxnSpLocks noChangeShapeType="1"/>
          </p:cNvCxnSpPr>
          <p:nvPr/>
        </p:nvCxnSpPr>
        <p:spPr bwMode="auto">
          <a:xfrm flipV="1">
            <a:off x="5531302" y="4803009"/>
            <a:ext cx="1028241" cy="37810"/>
          </a:xfrm>
          <a:prstGeom prst="straightConnector1">
            <a:avLst/>
          </a:prstGeom>
          <a:noFill/>
          <a:ln w="57150">
            <a:solidFill>
              <a:srgbClr val="FFC000"/>
            </a:solidFill>
            <a:round/>
            <a:headEnd/>
            <a:tailEnd type="arrow" w="med" len="med"/>
          </a:ln>
          <a:extLst>
            <a:ext uri="{909E8E84-426E-40dd-AFC4-6F175D3DCCD1}">
              <a14:hiddenFill xmlns:a14="http://schemas.microsoft.com/office/drawing/2010/main" xmlns="">
                <a:noFill/>
              </a14:hiddenFill>
            </a:ext>
          </a:extLst>
        </p:spPr>
      </p:cxnSp>
      <p:cxnSp>
        <p:nvCxnSpPr>
          <p:cNvPr id="9" name="Straight Arrow Connector 8"/>
          <p:cNvCxnSpPr>
            <a:cxnSpLocks noChangeShapeType="1"/>
          </p:cNvCxnSpPr>
          <p:nvPr/>
        </p:nvCxnSpPr>
        <p:spPr bwMode="auto">
          <a:xfrm>
            <a:off x="6743993" y="5441012"/>
            <a:ext cx="667522" cy="12338"/>
          </a:xfrm>
          <a:prstGeom prst="straightConnector1">
            <a:avLst/>
          </a:prstGeom>
          <a:noFill/>
          <a:ln w="57150">
            <a:solidFill>
              <a:srgbClr val="FFC000"/>
            </a:solidFill>
            <a:round/>
            <a:headEnd/>
            <a:tailEnd type="arrow" w="med" len="med"/>
          </a:ln>
          <a:extLst>
            <a:ext uri="{909E8E84-426E-40dd-AFC4-6F175D3DCCD1}">
              <a14:hiddenFill xmlns:a14="http://schemas.microsoft.com/office/drawing/2010/main" xmlns="">
                <a:noFill/>
              </a14:hiddenFill>
            </a:ext>
          </a:extLst>
        </p:spPr>
      </p:cxnSp>
      <p:cxnSp>
        <p:nvCxnSpPr>
          <p:cNvPr id="3" name="Straight Arrow Connector 2"/>
          <p:cNvCxnSpPr>
            <a:cxnSpLocks noChangeShapeType="1"/>
          </p:cNvCxnSpPr>
          <p:nvPr/>
        </p:nvCxnSpPr>
        <p:spPr bwMode="auto">
          <a:xfrm flipV="1">
            <a:off x="5712513" y="6057082"/>
            <a:ext cx="537672" cy="134"/>
          </a:xfrm>
          <a:prstGeom prst="straightConnector1">
            <a:avLst/>
          </a:prstGeom>
          <a:noFill/>
          <a:ln w="57150">
            <a:solidFill>
              <a:srgbClr val="FFC000"/>
            </a:solidFill>
            <a:round/>
            <a:headEnd/>
            <a:tailEnd type="arrow" w="med" len="med"/>
          </a:ln>
          <a:extLst>
            <a:ext uri="{909E8E84-426E-40dd-AFC4-6F175D3DCCD1}">
              <a14:hiddenFill xmlns:a14="http://schemas.microsoft.com/office/drawing/2010/main" xmlns="">
                <a:noFill/>
              </a14:hiddenFill>
            </a:ext>
          </a:extLst>
        </p:spPr>
      </p:cxnSp>
      <p:grpSp>
        <p:nvGrpSpPr>
          <p:cNvPr id="18" name="Group 17"/>
          <p:cNvGrpSpPr/>
          <p:nvPr/>
        </p:nvGrpSpPr>
        <p:grpSpPr>
          <a:xfrm>
            <a:off x="212201" y="1053918"/>
            <a:ext cx="10310620" cy="2032068"/>
            <a:chOff x="212201" y="1053918"/>
            <a:chExt cx="10310620" cy="2032068"/>
          </a:xfrm>
        </p:grpSpPr>
        <p:sp>
          <p:nvSpPr>
            <p:cNvPr id="2" name="Pentagon 1"/>
            <p:cNvSpPr/>
            <p:nvPr/>
          </p:nvSpPr>
          <p:spPr>
            <a:xfrm>
              <a:off x="289367" y="2650603"/>
              <a:ext cx="8727311" cy="254643"/>
            </a:xfrm>
            <a:prstGeom prst="homePlat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231492" y="2616386"/>
              <a:ext cx="639919" cy="461665"/>
            </a:xfrm>
            <a:prstGeom prst="rect">
              <a:avLst/>
            </a:prstGeom>
          </p:spPr>
          <p:txBody>
            <a:bodyPr wrap="none">
              <a:spAutoFit/>
            </a:bodyPr>
            <a:lstStyle/>
            <a:p>
              <a:r>
                <a:rPr lang="en-US" sz="2400" b="1" baseline="30000" dirty="0">
                  <a:latin typeface="Arial" charset="0"/>
                  <a:ea typeface="ヒラギノ角ゴ ProN W3" charset="0"/>
                  <a:cs typeface="ヒラギノ角ゴ ProN W3" charset="0"/>
                </a:rPr>
                <a:t>1995</a:t>
              </a:r>
              <a:endParaRPr lang="en-US" sz="2400" dirty="0"/>
            </a:p>
          </p:txBody>
        </p:sp>
        <p:sp>
          <p:nvSpPr>
            <p:cNvPr id="10" name="Rectangle 9"/>
            <p:cNvSpPr/>
            <p:nvPr/>
          </p:nvSpPr>
          <p:spPr>
            <a:xfrm>
              <a:off x="3300574" y="2698188"/>
              <a:ext cx="1039932" cy="387798"/>
            </a:xfrm>
            <a:prstGeom prst="rect">
              <a:avLst/>
            </a:prstGeom>
          </p:spPr>
          <p:txBody>
            <a:bodyPr wrap="square">
              <a:spAutoFit/>
            </a:bodyPr>
            <a:lstStyle/>
            <a:p>
              <a:pPr indent="39688">
                <a:lnSpc>
                  <a:spcPct val="80000"/>
                </a:lnSpc>
              </a:pPr>
              <a:r>
                <a:rPr lang="en-US" sz="2400" b="1" baseline="30000">
                  <a:latin typeface="Arial" charset="0"/>
                  <a:ea typeface="ヒラギノ角ゴ ProN W3" charset="0"/>
                  <a:cs typeface="ヒラギノ角ゴ ProN W3" charset="0"/>
                </a:rPr>
                <a:t>2003</a:t>
              </a:r>
              <a:endParaRPr lang="en-US" sz="2400" dirty="0"/>
            </a:p>
          </p:txBody>
        </p:sp>
        <p:sp>
          <p:nvSpPr>
            <p:cNvPr id="14" name="Rectangle 13"/>
            <p:cNvSpPr/>
            <p:nvPr/>
          </p:nvSpPr>
          <p:spPr>
            <a:xfrm>
              <a:off x="7411515" y="2677511"/>
              <a:ext cx="1039932" cy="395173"/>
            </a:xfrm>
            <a:prstGeom prst="rect">
              <a:avLst/>
            </a:prstGeom>
          </p:spPr>
          <p:txBody>
            <a:bodyPr wrap="square">
              <a:spAutoFit/>
            </a:bodyPr>
            <a:lstStyle/>
            <a:p>
              <a:pPr indent="39688">
                <a:lnSpc>
                  <a:spcPct val="80000"/>
                </a:lnSpc>
              </a:pPr>
              <a:r>
                <a:rPr lang="en-US" sz="2400" b="1" baseline="30000" dirty="0">
                  <a:latin typeface="Arial" charset="0"/>
                  <a:ea typeface="ヒラギノ角ゴ ProN W3" charset="0"/>
                  <a:cs typeface="ヒラギノ角ゴ ProN W3" charset="0"/>
                </a:rPr>
                <a:t>2015</a:t>
              </a:r>
              <a:endParaRPr lang="en-US" sz="2400" dirty="0"/>
            </a:p>
          </p:txBody>
        </p:sp>
        <p:sp>
          <p:nvSpPr>
            <p:cNvPr id="11" name="Rectangle 10"/>
            <p:cNvSpPr/>
            <p:nvPr/>
          </p:nvSpPr>
          <p:spPr>
            <a:xfrm>
              <a:off x="212201" y="1377444"/>
              <a:ext cx="1468992" cy="256480"/>
            </a:xfrm>
            <a:prstGeom prst="rect">
              <a:avLst/>
            </a:prstGeom>
          </p:spPr>
          <p:txBody>
            <a:bodyPr wrap="none">
              <a:spAutoFit/>
            </a:bodyPr>
            <a:lstStyle/>
            <a:p>
              <a:pPr indent="39688">
                <a:lnSpc>
                  <a:spcPct val="80000"/>
                </a:lnSpc>
              </a:pPr>
              <a:r>
                <a:rPr lang="en-US" sz="2000" baseline="30000" dirty="0">
                  <a:latin typeface="Arial" charset="0"/>
                  <a:ea typeface="ヒラギノ角ゴ ProN W3" charset="0"/>
                  <a:cs typeface="ヒラギノ角ゴ ProN W3" charset="0"/>
                </a:rPr>
                <a:t>blanket rejection</a:t>
              </a:r>
            </a:p>
          </p:txBody>
        </p:sp>
        <p:cxnSp>
          <p:nvCxnSpPr>
            <p:cNvPr id="16" name="Straight Connector 15"/>
            <p:cNvCxnSpPr/>
            <p:nvPr/>
          </p:nvCxnSpPr>
          <p:spPr>
            <a:xfrm flipH="1">
              <a:off x="513950" y="1613226"/>
              <a:ext cx="0" cy="1037377"/>
            </a:xfrm>
            <a:prstGeom prst="line">
              <a:avLst/>
            </a:prstGeom>
            <a:ln>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2911047" y="1053918"/>
              <a:ext cx="3339138" cy="584775"/>
            </a:xfrm>
            <a:prstGeom prst="rect">
              <a:avLst/>
            </a:prstGeom>
          </p:spPr>
          <p:txBody>
            <a:bodyPr wrap="square">
              <a:spAutoFit/>
            </a:bodyPr>
            <a:lstStyle/>
            <a:p>
              <a:pPr indent="39688">
                <a:lnSpc>
                  <a:spcPct val="80000"/>
                </a:lnSpc>
              </a:pPr>
              <a:endParaRPr lang="en-US" sz="2000" baseline="30000" dirty="0">
                <a:latin typeface="Arial" charset="0"/>
                <a:ea typeface="ヒラギノ角ゴ ProN W3" charset="0"/>
                <a:cs typeface="ヒラギノ角ゴ ProN W3" charset="0"/>
              </a:endParaRPr>
            </a:p>
            <a:p>
              <a:pPr indent="39688">
                <a:lnSpc>
                  <a:spcPct val="80000"/>
                </a:lnSpc>
              </a:pPr>
              <a:r>
                <a:rPr lang="en-US" sz="2000" baseline="30000" dirty="0">
                  <a:latin typeface="Arial" charset="0"/>
                  <a:ea typeface="ヒラギノ角ゴ ProN W3" charset="0"/>
                  <a:cs typeface="ヒラギノ角ゴ ProN W3" charset="0"/>
                </a:rPr>
                <a:t> ‘...euthanasia should not be part of the responsibility of Palliative Care... ‘</a:t>
              </a:r>
              <a:r>
                <a:rPr lang="en-US" altLang="ja-JP" sz="1200" baseline="30000" dirty="0">
                  <a:latin typeface="Arial" charset="0"/>
                  <a:ea typeface="ヒラギノ角ゴ ProN W3" charset="0"/>
                  <a:cs typeface="ヒラギノ角ゴ ProN W3" charset="0"/>
                </a:rPr>
                <a:t> </a:t>
              </a:r>
              <a:r>
                <a:rPr lang="en-US" altLang="ja-JP" sz="1200" dirty="0">
                  <a:latin typeface="Arial" charset="0"/>
                  <a:ea typeface="ヒラギノ角ゴ ProN W3" charset="0"/>
                  <a:cs typeface="ヒラギノ角ゴ ProN W3" charset="0"/>
                </a:rPr>
                <a:t> </a:t>
              </a:r>
              <a:endParaRPr lang="en-US" altLang="ja-JP" sz="1200" baseline="30000" dirty="0">
                <a:latin typeface="Arial" charset="0"/>
                <a:ea typeface="ヒラギノ角ゴ ProN W3" charset="0"/>
                <a:cs typeface="ヒラギノ角ゴ ProN W3" charset="0"/>
              </a:endParaRPr>
            </a:p>
          </p:txBody>
        </p:sp>
        <p:cxnSp>
          <p:nvCxnSpPr>
            <p:cNvPr id="22" name="Straight Connector 21"/>
            <p:cNvCxnSpPr/>
            <p:nvPr/>
          </p:nvCxnSpPr>
          <p:spPr>
            <a:xfrm flipH="1">
              <a:off x="3532942" y="1613226"/>
              <a:ext cx="0" cy="1037377"/>
            </a:xfrm>
            <a:prstGeom prst="line">
              <a:avLst/>
            </a:prstGeom>
            <a:ln>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6380072" y="1136212"/>
              <a:ext cx="4142749" cy="609398"/>
            </a:xfrm>
            <a:prstGeom prst="rect">
              <a:avLst/>
            </a:prstGeom>
          </p:spPr>
          <p:txBody>
            <a:bodyPr wrap="square">
              <a:spAutoFit/>
            </a:bodyPr>
            <a:lstStyle/>
            <a:p>
              <a:pPr indent="39688">
                <a:lnSpc>
                  <a:spcPct val="80000"/>
                </a:lnSpc>
              </a:pPr>
              <a:r>
                <a:rPr lang="nl-BE" sz="1400" dirty="0">
                  <a:latin typeface="Arial" charset="0"/>
                  <a:ea typeface="ヒラギノ角ゴ ProN W3" charset="0"/>
                  <a:cs typeface="ヒラギノ角ゴ ProN W3" charset="0"/>
                </a:rPr>
                <a:t>repeating that position, </a:t>
              </a:r>
            </a:p>
            <a:p>
              <a:pPr indent="39688">
                <a:lnSpc>
                  <a:spcPct val="80000"/>
                </a:lnSpc>
              </a:pPr>
              <a:r>
                <a:rPr lang="nl-BE" sz="1400" dirty="0">
                  <a:latin typeface="Arial" charset="0"/>
                  <a:ea typeface="ヒラギノ角ゴ ProN W3" charset="0"/>
                  <a:cs typeface="ヒラギノ角ゴ ProN W3" charset="0"/>
                </a:rPr>
                <a:t>acknowledging context in some</a:t>
              </a:r>
            </a:p>
            <a:p>
              <a:pPr indent="39688">
                <a:lnSpc>
                  <a:spcPct val="80000"/>
                </a:lnSpc>
              </a:pPr>
              <a:r>
                <a:rPr lang="nl-BE" sz="1400" dirty="0">
                  <a:latin typeface="Arial" charset="0"/>
                  <a:ea typeface="ヒラギノ角ゴ ProN W3" charset="0"/>
                  <a:cs typeface="ヒラギノ角ゴ ProN W3" charset="0"/>
                </a:rPr>
                <a:t>countries</a:t>
              </a:r>
              <a:endParaRPr lang="en-US" sz="1400" baseline="30000" dirty="0">
                <a:latin typeface="Arial" charset="0"/>
                <a:ea typeface="ヒラギノ角ゴ ProN W3" charset="0"/>
                <a:cs typeface="ヒラギノ角ゴ ProN W3" charset="0"/>
              </a:endParaRPr>
            </a:p>
          </p:txBody>
        </p:sp>
        <p:cxnSp>
          <p:nvCxnSpPr>
            <p:cNvPr id="24" name="Straight Connector 23"/>
            <p:cNvCxnSpPr/>
            <p:nvPr/>
          </p:nvCxnSpPr>
          <p:spPr>
            <a:xfrm flipH="1">
              <a:off x="7698337" y="1590364"/>
              <a:ext cx="0" cy="1037377"/>
            </a:xfrm>
            <a:prstGeom prst="line">
              <a:avLst/>
            </a:prstGeom>
            <a:ln>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sp>
        <p:nvSpPr>
          <p:cNvPr id="28" name="Content Placeholder 27"/>
          <p:cNvSpPr>
            <a:spLocks noGrp="1"/>
          </p:cNvSpPr>
          <p:nvPr>
            <p:ph sz="half" idx="2"/>
          </p:nvPr>
        </p:nvSpPr>
        <p:spPr/>
        <p:txBody>
          <a:bodyPr/>
          <a:lstStyle/>
          <a:p>
            <a:endParaRPr lang="en-US"/>
          </a:p>
        </p:txBody>
      </p:sp>
    </p:spTree>
    <p:extLst>
      <p:ext uri="{BB962C8B-B14F-4D97-AF65-F5344CB8AC3E}">
        <p14:creationId xmlns:p14="http://schemas.microsoft.com/office/powerpoint/2010/main" val="27671722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09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9092">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500"/>
                                        <p:tgtEl>
                                          <p:spTgt spid="9"/>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checkerboard(across)">
                                      <p:cBhvr>
                                        <p:cTn id="47" dur="500"/>
                                        <p:tgtEl>
                                          <p:spTgt spid="7"/>
                                        </p:tgtEl>
                                      </p:cBhvr>
                                    </p:animEffect>
                                  </p:childTnLst>
                                </p:cTn>
                              </p:par>
                              <p:par>
                                <p:cTn id="48" presetID="2" presetClass="entr" presetSubtype="4"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par>
                                <p:cTn id="52" presetID="5" presetClass="entr" presetSubtype="1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checkerboard(across)">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uild="p"/>
      <p:bldP spid="89092" grpId="0" build="p"/>
      <p:bldP spid="6" grpId="0" build="p"/>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a:xfrm>
            <a:off x="939800" y="-223585"/>
            <a:ext cx="7391400" cy="909638"/>
          </a:xfrm>
        </p:spPr>
        <p:txBody>
          <a:bodyPr>
            <a:normAutofit/>
          </a:bodyPr>
          <a:lstStyle/>
          <a:p>
            <a:pPr indent="0"/>
            <a:r>
              <a:rPr lang="en-GB" sz="2800" b="1" dirty="0">
                <a:solidFill>
                  <a:srgbClr val="000000"/>
                </a:solidFill>
                <a:latin typeface="Arial" charset="0"/>
                <a:ea typeface="ヒラギノ角ゴ ProN W3" charset="0"/>
                <a:cs typeface="ヒラギノ角ゴ ProN W3" charset="0"/>
              </a:rPr>
              <a:t>Euthanasia and palliative care in practice</a:t>
            </a:r>
          </a:p>
        </p:txBody>
      </p:sp>
      <p:graphicFrame>
        <p:nvGraphicFramePr>
          <p:cNvPr id="7" name="Chart 6"/>
          <p:cNvGraphicFramePr>
            <a:graphicFrameLocks noGrp="1"/>
          </p:cNvGraphicFramePr>
          <p:nvPr>
            <p:extLst/>
          </p:nvPr>
        </p:nvGraphicFramePr>
        <p:xfrm>
          <a:off x="-1" y="686053"/>
          <a:ext cx="7403335" cy="4381706"/>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1188163" y="501387"/>
            <a:ext cx="3250860" cy="369332"/>
          </a:xfrm>
          <a:prstGeom prst="rect">
            <a:avLst/>
          </a:prstGeom>
        </p:spPr>
        <p:txBody>
          <a:bodyPr wrap="none">
            <a:spAutoFit/>
          </a:bodyPr>
          <a:lstStyle/>
          <a:p>
            <a:r>
              <a:rPr lang="en-GB" b="1" dirty="0">
                <a:solidFill>
                  <a:srgbClr val="000000"/>
                </a:solidFill>
                <a:latin typeface="Arial" charset="0"/>
                <a:ea typeface="ヒラギノ角ゴ ProN W3" charset="0"/>
                <a:cs typeface="ヒラギノ角ゴ ProN W3" charset="0"/>
              </a:rPr>
              <a:t>%PC teams involved in care</a:t>
            </a:r>
            <a:endParaRPr lang="en-US" dirty="0"/>
          </a:p>
        </p:txBody>
      </p:sp>
      <p:sp>
        <p:nvSpPr>
          <p:cNvPr id="9" name="Rectangle 8"/>
          <p:cNvSpPr/>
          <p:nvPr/>
        </p:nvSpPr>
        <p:spPr>
          <a:xfrm>
            <a:off x="4635500" y="5654231"/>
            <a:ext cx="3133103" cy="646331"/>
          </a:xfrm>
          <a:prstGeom prst="rect">
            <a:avLst/>
          </a:prstGeom>
        </p:spPr>
        <p:txBody>
          <a:bodyPr wrap="square">
            <a:spAutoFit/>
          </a:bodyPr>
          <a:lstStyle/>
          <a:p>
            <a:r>
              <a:rPr lang="en-GB" b="1" dirty="0">
                <a:solidFill>
                  <a:srgbClr val="000000"/>
                </a:solidFill>
                <a:latin typeface="Arial" charset="0"/>
                <a:ea typeface="ヒラギノ角ゴ ProN W3" charset="0"/>
                <a:cs typeface="ヒラギノ角ゴ ProN W3" charset="0"/>
              </a:rPr>
              <a:t>81% of requests granted if PC involved in care</a:t>
            </a:r>
            <a:endParaRPr lang="en-US" dirty="0"/>
          </a:p>
        </p:txBody>
      </p:sp>
    </p:spTree>
    <p:extLst>
      <p:ext uri="{BB962C8B-B14F-4D97-AF65-F5344CB8AC3E}">
        <p14:creationId xmlns:p14="http://schemas.microsoft.com/office/powerpoint/2010/main" val="10400436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3A904206-8B0A-4FE2-97EB-CCB3BD568D2B}"/>
              </a:ext>
            </a:extLst>
          </p:cNvPr>
          <p:cNvGraphicFramePr>
            <a:graphicFrameLocks/>
          </p:cNvGraphicFramePr>
          <p:nvPr>
            <p:extLst/>
          </p:nvPr>
        </p:nvGraphicFramePr>
        <p:xfrm>
          <a:off x="467544" y="404664"/>
          <a:ext cx="8280920" cy="602128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A3BE8339-8D01-44B2-B884-BE99612F683D}"/>
              </a:ext>
            </a:extLst>
          </p:cNvPr>
          <p:cNvSpPr txBox="1"/>
          <p:nvPr/>
        </p:nvSpPr>
        <p:spPr>
          <a:xfrm>
            <a:off x="7452320" y="980728"/>
            <a:ext cx="1223368" cy="5186035"/>
          </a:xfrm>
          <a:prstGeom prst="rect">
            <a:avLst/>
          </a:prstGeom>
          <a:noFill/>
          <a:ln w="19050">
            <a:solidFill>
              <a:schemeClr val="accent2"/>
            </a:solidFill>
          </a:ln>
        </p:spPr>
        <p:txBody>
          <a:bodyPr wrap="square" rtlCol="0">
            <a:spAutoFit/>
          </a:bodyPr>
          <a:lstStyle/>
          <a:p>
            <a:pPr algn="ctr"/>
            <a:r>
              <a:rPr lang="nl-BE" b="1" dirty="0">
                <a:solidFill>
                  <a:schemeClr val="accent2"/>
                </a:solidFill>
              </a:rPr>
              <a:t>HOSPITAL</a:t>
            </a:r>
          </a:p>
          <a:p>
            <a:pPr algn="ctr"/>
            <a:endParaRPr lang="nl-BE" b="1" dirty="0">
              <a:solidFill>
                <a:schemeClr val="accent2"/>
              </a:solidFill>
            </a:endParaRPr>
          </a:p>
          <a:p>
            <a:pPr algn="ctr"/>
            <a:r>
              <a:rPr lang="nl-BE" b="1" dirty="0">
                <a:solidFill>
                  <a:schemeClr val="accent2"/>
                </a:solidFill>
              </a:rPr>
              <a:t>76%</a:t>
            </a:r>
          </a:p>
          <a:p>
            <a:pPr algn="ctr"/>
            <a:endParaRPr lang="nl-BE" b="1" dirty="0">
              <a:solidFill>
                <a:schemeClr val="accent2"/>
              </a:solidFill>
            </a:endParaRPr>
          </a:p>
          <a:p>
            <a:pPr algn="ctr"/>
            <a:endParaRPr lang="nl-BE" b="1" dirty="0">
              <a:solidFill>
                <a:schemeClr val="accent2"/>
              </a:solidFill>
            </a:endParaRPr>
          </a:p>
          <a:p>
            <a:pPr algn="ctr"/>
            <a:endParaRPr lang="nl-BE" b="1" dirty="0">
              <a:solidFill>
                <a:schemeClr val="accent2"/>
              </a:solidFill>
            </a:endParaRPr>
          </a:p>
          <a:p>
            <a:pPr algn="ctr"/>
            <a:endParaRPr lang="nl-BE" sz="1400" b="1" dirty="0">
              <a:solidFill>
                <a:schemeClr val="accent2"/>
              </a:solidFill>
            </a:endParaRPr>
          </a:p>
          <a:p>
            <a:pPr algn="ctr"/>
            <a:r>
              <a:rPr lang="nl-BE" b="1" dirty="0">
                <a:solidFill>
                  <a:schemeClr val="accent2"/>
                </a:solidFill>
              </a:rPr>
              <a:t>66%</a:t>
            </a:r>
          </a:p>
          <a:p>
            <a:pPr algn="ctr"/>
            <a:endParaRPr lang="nl-BE" b="1" dirty="0">
              <a:solidFill>
                <a:schemeClr val="accent2"/>
              </a:solidFill>
            </a:endParaRPr>
          </a:p>
          <a:p>
            <a:pPr algn="ctr"/>
            <a:endParaRPr lang="nl-BE" b="1" dirty="0">
              <a:solidFill>
                <a:schemeClr val="accent2"/>
              </a:solidFill>
            </a:endParaRPr>
          </a:p>
          <a:p>
            <a:pPr algn="ctr"/>
            <a:endParaRPr lang="nl-BE" sz="1100" b="1" dirty="0">
              <a:solidFill>
                <a:schemeClr val="accent2"/>
              </a:solidFill>
            </a:endParaRPr>
          </a:p>
          <a:p>
            <a:pPr algn="ctr"/>
            <a:endParaRPr lang="nl-BE" b="1" dirty="0">
              <a:solidFill>
                <a:schemeClr val="accent2"/>
              </a:solidFill>
            </a:endParaRPr>
          </a:p>
          <a:p>
            <a:pPr algn="ctr"/>
            <a:r>
              <a:rPr lang="nl-BE" b="1" dirty="0">
                <a:solidFill>
                  <a:schemeClr val="accent2"/>
                </a:solidFill>
              </a:rPr>
              <a:t>38%</a:t>
            </a:r>
          </a:p>
          <a:p>
            <a:pPr algn="ctr"/>
            <a:endParaRPr lang="nl-BE" b="1" dirty="0">
              <a:solidFill>
                <a:schemeClr val="accent2"/>
              </a:solidFill>
            </a:endParaRPr>
          </a:p>
          <a:p>
            <a:pPr algn="ctr"/>
            <a:endParaRPr lang="nl-BE" b="1" dirty="0">
              <a:solidFill>
                <a:schemeClr val="accent2"/>
              </a:solidFill>
            </a:endParaRPr>
          </a:p>
          <a:p>
            <a:pPr algn="ctr"/>
            <a:endParaRPr lang="nl-BE" b="1" dirty="0">
              <a:solidFill>
                <a:schemeClr val="accent2"/>
              </a:solidFill>
            </a:endParaRPr>
          </a:p>
          <a:p>
            <a:pPr algn="ctr"/>
            <a:endParaRPr lang="nl-BE" sz="1600" b="1" dirty="0">
              <a:solidFill>
                <a:schemeClr val="accent2"/>
              </a:solidFill>
            </a:endParaRPr>
          </a:p>
          <a:p>
            <a:pPr algn="ctr"/>
            <a:r>
              <a:rPr lang="nl-BE" b="1" dirty="0">
                <a:solidFill>
                  <a:schemeClr val="accent2"/>
                </a:solidFill>
              </a:rPr>
              <a:t>17%</a:t>
            </a:r>
          </a:p>
          <a:p>
            <a:endParaRPr lang="en-GB" b="1" dirty="0">
              <a:solidFill>
                <a:schemeClr val="accent2"/>
              </a:solidFill>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6836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4059"/>
            <a:ext cx="8229600" cy="1143000"/>
          </a:xfrm>
        </p:spPr>
        <p:txBody>
          <a:bodyPr>
            <a:normAutofit fontScale="90000"/>
          </a:bodyPr>
          <a:lstStyle/>
          <a:p>
            <a:r>
              <a:rPr lang="en-US" dirty="0"/>
              <a:t>Is legalizing assisted dying creating a slippery slope?</a:t>
            </a:r>
          </a:p>
        </p:txBody>
      </p:sp>
    </p:spTree>
    <p:extLst>
      <p:ext uri="{BB962C8B-B14F-4D97-AF65-F5344CB8AC3E}">
        <p14:creationId xmlns:p14="http://schemas.microsoft.com/office/powerpoint/2010/main" val="20312659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95"/>
            <a:ext cx="8229600" cy="1143000"/>
          </a:xfrm>
        </p:spPr>
        <p:txBody>
          <a:bodyPr>
            <a:normAutofit fontScale="90000"/>
          </a:bodyPr>
          <a:lstStyle/>
          <a:p>
            <a:r>
              <a:rPr lang="en-US" dirty="0"/>
              <a:t>Reduction in hastening death without explicit patient request</a:t>
            </a:r>
          </a:p>
        </p:txBody>
      </p:sp>
      <p:pic>
        <p:nvPicPr>
          <p:cNvPr id="6" name="Picture 5" descr="Screen Shot 2017-05-04 at 17.25.5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163" y="1674882"/>
            <a:ext cx="8425637" cy="5183118"/>
          </a:xfrm>
          <a:prstGeom prst="rect">
            <a:avLst/>
          </a:prstGeom>
        </p:spPr>
      </p:pic>
    </p:spTree>
    <p:extLst>
      <p:ext uri="{BB962C8B-B14F-4D97-AF65-F5344CB8AC3E}">
        <p14:creationId xmlns:p14="http://schemas.microsoft.com/office/powerpoint/2010/main" val="41908563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Date Placeholder 1"/>
          <p:cNvSpPr>
            <a:spLocks noGrp="1"/>
          </p:cNvSpPr>
          <p:nvPr>
            <p:ph type="dt" sz="quarter" idx="4294967295"/>
          </p:nvPr>
        </p:nvSpPr>
        <p:spPr bwMode="auto">
          <a:xfrm>
            <a:off x="-6350" y="6405563"/>
            <a:ext cx="2268538" cy="3381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sz="1000">
                <a:solidFill>
                  <a:schemeClr val="bg1"/>
                </a:solidFill>
                <a:ea typeface="ＭＳ Ｐゴシック" charset="0"/>
                <a:cs typeface="ＭＳ Ｐゴシック" charset="0"/>
              </a:rPr>
              <a:t>Euthanasia and palliative care</a:t>
            </a:r>
          </a:p>
          <a:p>
            <a:pPr eaLnBrk="1" hangingPunct="1"/>
            <a:r>
              <a:rPr lang="nl-BE" sz="1000">
                <a:solidFill>
                  <a:schemeClr val="tx1"/>
                </a:solidFill>
                <a:ea typeface="ＭＳ Ｐゴシック" charset="0"/>
                <a:cs typeface="ＭＳ Ｐゴシック" charset="0"/>
              </a:rPr>
              <a:t>   </a:t>
            </a:r>
          </a:p>
        </p:txBody>
      </p:sp>
      <p:sp>
        <p:nvSpPr>
          <p:cNvPr id="107522" name="Rectangle 3"/>
          <p:cNvSpPr>
            <a:spLocks noChangeArrowheads="1"/>
          </p:cNvSpPr>
          <p:nvPr/>
        </p:nvSpPr>
        <p:spPr bwMode="auto">
          <a:xfrm>
            <a:off x="530225" y="152400"/>
            <a:ext cx="8080375" cy="973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nl-NL" sz="3400">
              <a:solidFill>
                <a:schemeClr val="tx1"/>
              </a:solidFill>
              <a:latin typeface="LucidaSansEF" charset="0"/>
            </a:endParaRPr>
          </a:p>
        </p:txBody>
      </p:sp>
      <p:sp>
        <p:nvSpPr>
          <p:cNvPr id="107524" name="TextBox 7"/>
          <p:cNvSpPr txBox="1">
            <a:spLocks noChangeArrowheads="1"/>
          </p:cNvSpPr>
          <p:nvPr/>
        </p:nvSpPr>
        <p:spPr bwMode="auto">
          <a:xfrm>
            <a:off x="265387" y="905199"/>
            <a:ext cx="8345213" cy="6647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r>
              <a:rPr lang="nl-BE" sz="2400" dirty="0">
                <a:solidFill>
                  <a:schemeClr val="tx2"/>
                </a:solidFill>
                <a:ea typeface="ＭＳ Ｐゴシック" charset="0"/>
                <a:cs typeface="ＭＳ Ｐゴシック" charset="0"/>
              </a:rPr>
              <a:t> </a:t>
            </a:r>
          </a:p>
          <a:p>
            <a:pPr eaLnBrk="1" hangingPunct="1">
              <a:buFont typeface="Arial" charset="0"/>
              <a:buChar char="•"/>
            </a:pPr>
            <a:r>
              <a:rPr lang="nl-BE" sz="2400" dirty="0">
                <a:solidFill>
                  <a:schemeClr val="tx2"/>
                </a:solidFill>
                <a:ea typeface="ＭＳ Ｐゴシック" charset="0"/>
                <a:cs typeface="ＭＳ Ｐゴシック" charset="0"/>
              </a:rPr>
              <a:t> 			: less likely than younger persons</a:t>
            </a:r>
          </a:p>
          <a:p>
            <a:pPr eaLnBrk="1" hangingPunct="1"/>
            <a:endParaRPr lang="nl-BE" sz="2400" dirty="0">
              <a:solidFill>
                <a:schemeClr val="tx2"/>
              </a:solidFill>
              <a:ea typeface="ＭＳ Ｐゴシック" charset="0"/>
              <a:cs typeface="ＭＳ Ｐゴシック" charset="0"/>
            </a:endParaRPr>
          </a:p>
          <a:p>
            <a:pPr eaLnBrk="1" hangingPunct="1">
              <a:buFont typeface="Arial" charset="0"/>
              <a:buChar char="•"/>
            </a:pPr>
            <a:r>
              <a:rPr lang="nl-BE" sz="2400" dirty="0">
                <a:solidFill>
                  <a:schemeClr val="tx2"/>
                </a:solidFill>
                <a:ea typeface="ＭＳ Ｐゴシック" charset="0"/>
                <a:cs typeface="ＭＳ Ｐゴシック" charset="0"/>
              </a:rPr>
              <a:t> 		~ 	</a:t>
            </a:r>
          </a:p>
          <a:p>
            <a:pPr eaLnBrk="1" hangingPunct="1"/>
            <a:endParaRPr lang="nl-BE" sz="2400" dirty="0">
              <a:solidFill>
                <a:schemeClr val="tx2"/>
              </a:solidFill>
              <a:ea typeface="ＭＳ Ｐゴシック" charset="0"/>
              <a:cs typeface="ＭＳ Ｐゴシック" charset="0"/>
            </a:endParaRPr>
          </a:p>
          <a:p>
            <a:pPr eaLnBrk="1" hangingPunct="1">
              <a:buFont typeface="Arial" charset="0"/>
              <a:buChar char="•"/>
            </a:pPr>
            <a:r>
              <a:rPr lang="nl-BE" sz="2400" dirty="0">
                <a:solidFill>
                  <a:schemeClr val="tx2"/>
                </a:solidFill>
                <a:ea typeface="ＭＳ Ｐゴシック" charset="0"/>
                <a:cs typeface="ＭＳ Ｐゴシック" charset="0"/>
              </a:rPr>
              <a:t> </a:t>
            </a:r>
            <a:r>
              <a:rPr lang="nl-BE" sz="2400" b="1" dirty="0">
                <a:solidFill>
                  <a:schemeClr val="tx2"/>
                </a:solidFill>
                <a:ea typeface="ＭＳ Ｐゴシック" charset="0"/>
                <a:cs typeface="ＭＳ Ｐゴシック" charset="0"/>
              </a:rPr>
              <a:t>Care home </a:t>
            </a:r>
            <a:r>
              <a:rPr lang="nl-BE" sz="2400" dirty="0">
                <a:solidFill>
                  <a:schemeClr val="tx2"/>
                </a:solidFill>
                <a:ea typeface="ＭＳ Ｐゴシック" charset="0"/>
                <a:cs typeface="ＭＳ Ｐゴシック" charset="0"/>
              </a:rPr>
              <a:t>residents: lower likelihood than in other 	settings</a:t>
            </a:r>
          </a:p>
          <a:p>
            <a:pPr eaLnBrk="1" hangingPunct="1"/>
            <a:endParaRPr lang="nl-BE" sz="2400" dirty="0">
              <a:solidFill>
                <a:schemeClr val="tx2"/>
              </a:solidFill>
              <a:ea typeface="ＭＳ Ｐゴシック" charset="0"/>
              <a:cs typeface="ＭＳ Ｐゴシック" charset="0"/>
            </a:endParaRPr>
          </a:p>
          <a:p>
            <a:pPr eaLnBrk="1" hangingPunct="1">
              <a:buFont typeface="Arial" charset="0"/>
              <a:buChar char="•"/>
            </a:pPr>
            <a:r>
              <a:rPr lang="nl-BE" sz="2400" dirty="0">
                <a:solidFill>
                  <a:schemeClr val="tx2"/>
                </a:solidFill>
                <a:ea typeface="ＭＳ Ｐゴシック" charset="0"/>
                <a:cs typeface="ＭＳ Ｐゴシック" charset="0"/>
              </a:rPr>
              <a:t> Low </a:t>
            </a:r>
            <a:r>
              <a:rPr lang="nl-BE" sz="2400" b="1" dirty="0">
                <a:solidFill>
                  <a:schemeClr val="tx2"/>
                </a:solidFill>
                <a:ea typeface="ＭＳ Ｐゴシック" charset="0"/>
                <a:cs typeface="ＭＳ Ｐゴシック" charset="0"/>
              </a:rPr>
              <a:t>education level</a:t>
            </a:r>
            <a:r>
              <a:rPr lang="nl-BE" sz="2400" dirty="0">
                <a:solidFill>
                  <a:schemeClr val="tx2"/>
                </a:solidFill>
                <a:ea typeface="ＭＳ Ｐゴシック" charset="0"/>
                <a:cs typeface="ＭＳ Ｐゴシック" charset="0"/>
              </a:rPr>
              <a:t>: lower likelihood than patients with 	higher education level </a:t>
            </a:r>
          </a:p>
          <a:p>
            <a:pPr eaLnBrk="1" hangingPunct="1"/>
            <a:r>
              <a:rPr lang="nl-BE" sz="2400" dirty="0">
                <a:solidFill>
                  <a:schemeClr val="tx2"/>
                </a:solidFill>
                <a:ea typeface="ＭＳ Ｐゴシック" charset="0"/>
                <a:cs typeface="ＭＳ Ｐゴシック" charset="0"/>
              </a:rPr>
              <a:t> </a:t>
            </a:r>
          </a:p>
          <a:p>
            <a:pPr eaLnBrk="1" hangingPunct="1">
              <a:buFont typeface="Arial" charset="0"/>
              <a:buChar char="•"/>
            </a:pPr>
            <a:r>
              <a:rPr lang="nl-BE" sz="2400" dirty="0">
                <a:solidFill>
                  <a:schemeClr val="tx2"/>
                </a:solidFill>
                <a:ea typeface="ＭＳ Ｐゴシック" charset="0"/>
                <a:cs typeface="ＭＳ Ｐゴシック" charset="0"/>
              </a:rPr>
              <a:t> 			: no EAS in dementia before law or in 2007; </a:t>
            </a:r>
          </a:p>
          <a:p>
            <a:pPr eaLnBrk="1" hangingPunct="1"/>
            <a:r>
              <a:rPr lang="nl-BE" sz="2400" dirty="0">
                <a:solidFill>
                  <a:schemeClr val="tx2"/>
                </a:solidFill>
                <a:ea typeface="ＭＳ Ｐゴシック" charset="0"/>
                <a:cs typeface="ＭＳ Ｐゴシック" charset="0"/>
              </a:rPr>
              <a:t>				1.2% in 2013</a:t>
            </a:r>
          </a:p>
          <a:p>
            <a:pPr eaLnBrk="1" hangingPunct="1">
              <a:buFont typeface="Arial" charset="0"/>
              <a:buChar char="•"/>
            </a:pPr>
            <a:endParaRPr lang="nl-BE" sz="2400" dirty="0">
              <a:solidFill>
                <a:schemeClr val="tx2"/>
              </a:solidFill>
              <a:ea typeface="ＭＳ Ｐゴシック" charset="0"/>
              <a:cs typeface="ＭＳ Ｐゴシック" charset="0"/>
            </a:endParaRPr>
          </a:p>
          <a:p>
            <a:pPr eaLnBrk="1" hangingPunct="1">
              <a:buFont typeface="Arial" charset="0"/>
              <a:buChar char="•"/>
            </a:pPr>
            <a:r>
              <a:rPr lang="nl-BE" sz="2400" dirty="0">
                <a:solidFill>
                  <a:schemeClr val="tx2"/>
                </a:solidFill>
                <a:ea typeface="ＭＳ Ｐゴシック" charset="0"/>
                <a:cs typeface="ＭＳ Ｐゴシック" charset="0"/>
              </a:rPr>
              <a:t> </a:t>
            </a:r>
            <a:r>
              <a:rPr lang="nl-BE" sz="2400" u="sng" dirty="0">
                <a:solidFill>
                  <a:schemeClr val="tx2"/>
                </a:solidFill>
                <a:ea typeface="ＭＳ Ｐゴシック" charset="0"/>
                <a:cs typeface="ＭＳ Ｐゴシック" charset="0"/>
              </a:rPr>
              <a:t>psychiatric</a:t>
            </a:r>
            <a:r>
              <a:rPr lang="nl-BE" sz="2400" dirty="0">
                <a:solidFill>
                  <a:schemeClr val="tx2"/>
                </a:solidFill>
                <a:ea typeface="ＭＳ Ｐゴシック" charset="0"/>
                <a:cs typeface="ＭＳ Ｐゴシック" charset="0"/>
              </a:rPr>
              <a:t> and behavioral illness: about 50-60 reported cases per year in the past years</a:t>
            </a:r>
          </a:p>
          <a:p>
            <a:pPr eaLnBrk="1" hangingPunct="1"/>
            <a:endParaRPr lang="nl-BE" sz="1400" dirty="0">
              <a:solidFill>
                <a:schemeClr val="tx2"/>
              </a:solidFill>
              <a:ea typeface="ＭＳ Ｐゴシック" charset="0"/>
              <a:cs typeface="ＭＳ Ｐゴシック" charset="0"/>
            </a:endParaRPr>
          </a:p>
          <a:p>
            <a:pPr eaLnBrk="1" hangingPunct="1"/>
            <a:endParaRPr lang="nl-BE" sz="1400" dirty="0">
              <a:solidFill>
                <a:schemeClr val="tx2"/>
              </a:solidFill>
              <a:ea typeface="ＭＳ Ｐゴシック" charset="0"/>
              <a:cs typeface="ＭＳ Ｐゴシック" charset="0"/>
            </a:endParaRPr>
          </a:p>
          <a:p>
            <a:pPr eaLnBrk="1" hangingPunct="1"/>
            <a:endParaRPr lang="nl-BE" sz="1400" dirty="0">
              <a:solidFill>
                <a:schemeClr val="tx2"/>
              </a:solidFill>
              <a:ea typeface="ＭＳ Ｐゴシック" charset="0"/>
              <a:cs typeface="ＭＳ Ｐゴシック" charset="0"/>
            </a:endParaRPr>
          </a:p>
        </p:txBody>
      </p:sp>
      <p:sp>
        <p:nvSpPr>
          <p:cNvPr id="2" name="Rectangle 1"/>
          <p:cNvSpPr/>
          <p:nvPr/>
        </p:nvSpPr>
        <p:spPr>
          <a:xfrm>
            <a:off x="265386" y="230432"/>
            <a:ext cx="8195567" cy="523220"/>
          </a:xfrm>
          <a:prstGeom prst="rect">
            <a:avLst/>
          </a:prstGeom>
        </p:spPr>
        <p:txBody>
          <a:bodyPr wrap="square">
            <a:spAutoFit/>
          </a:bodyPr>
          <a:lstStyle/>
          <a:p>
            <a:r>
              <a:rPr lang="en-US" sz="2800" dirty="0">
                <a:latin typeface="LucidaSansEF" charset="0"/>
              </a:rPr>
              <a:t>Euthanasia in ‘vulnerable’ patient groups in Belgium?</a:t>
            </a:r>
          </a:p>
        </p:txBody>
      </p:sp>
      <p:pic>
        <p:nvPicPr>
          <p:cNvPr id="94210" name="Picture 2" descr="mage result for older person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040" y="1148485"/>
            <a:ext cx="840802" cy="840802"/>
          </a:xfrm>
          <a:prstGeom prst="rect">
            <a:avLst/>
          </a:prstGeom>
          <a:noFill/>
          <a:extLst>
            <a:ext uri="{909E8E84-426E-40dd-AFC4-6F175D3DCCD1}">
              <a14:hiddenFill xmlns:a14="http://schemas.microsoft.com/office/drawing/2010/main" xmlns="">
                <a:solidFill>
                  <a:srgbClr val="FFFFFF"/>
                </a:solidFill>
              </a14:hiddenFill>
            </a:ext>
          </a:extLst>
        </p:spPr>
      </p:pic>
      <p:pic>
        <p:nvPicPr>
          <p:cNvPr id="94216" name="Picture 8" descr="emale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948" y="2070058"/>
            <a:ext cx="651107" cy="651107"/>
          </a:xfrm>
          <a:prstGeom prst="rect">
            <a:avLst/>
          </a:prstGeom>
          <a:noFill/>
          <a:extLst>
            <a:ext uri="{909E8E84-426E-40dd-AFC4-6F175D3DCCD1}">
              <a14:hiddenFill xmlns:a14="http://schemas.microsoft.com/office/drawing/2010/main" xmlns="">
                <a:solidFill>
                  <a:srgbClr val="FFFFFF"/>
                </a:solidFill>
              </a14:hiddenFill>
            </a:ext>
          </a:extLst>
        </p:spPr>
      </p:pic>
      <p:pic>
        <p:nvPicPr>
          <p:cNvPr id="94218" name="Picture 10" descr="ale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827" y="2001217"/>
            <a:ext cx="642830" cy="642830"/>
          </a:xfrm>
          <a:prstGeom prst="rect">
            <a:avLst/>
          </a:prstGeom>
          <a:noFill/>
          <a:extLst>
            <a:ext uri="{909E8E84-426E-40dd-AFC4-6F175D3DCCD1}">
              <a14:hiddenFill xmlns:a14="http://schemas.microsoft.com/office/drawing/2010/main" xmlns="">
                <a:solidFill>
                  <a:srgbClr val="FFFFFF"/>
                </a:solidFill>
              </a14:hiddenFill>
            </a:ext>
          </a:extLst>
        </p:spPr>
      </p:pic>
      <p:pic>
        <p:nvPicPr>
          <p:cNvPr id="94220" name="Picture 12" descr="mage result for dementia icon fre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226" y="4896436"/>
            <a:ext cx="1057602" cy="10576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1174707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2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752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75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2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42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752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752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752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42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7524">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7524">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7524">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752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24276" y="1351339"/>
            <a:ext cx="7650467" cy="5648558"/>
          </a:xfrm>
          <a:prstGeom prst="rect">
            <a:avLst/>
          </a:prstGeom>
          <a:noFill/>
          <a:ln>
            <a:noFill/>
          </a:ln>
        </p:spPr>
      </p:pic>
      <p:grpSp>
        <p:nvGrpSpPr>
          <p:cNvPr id="5" name="Group 4"/>
          <p:cNvGrpSpPr/>
          <p:nvPr/>
        </p:nvGrpSpPr>
        <p:grpSpPr>
          <a:xfrm>
            <a:off x="7095773" y="2135109"/>
            <a:ext cx="2664480" cy="3783724"/>
            <a:chOff x="0" y="0"/>
            <a:chExt cx="1405255" cy="2552700"/>
          </a:xfrm>
        </p:grpSpPr>
        <p:sp>
          <p:nvSpPr>
            <p:cNvPr id="6" name="Text Box 2"/>
            <p:cNvSpPr txBox="1">
              <a:spLocks noChangeArrowheads="1"/>
            </p:cNvSpPr>
            <p:nvPr/>
          </p:nvSpPr>
          <p:spPr bwMode="auto">
            <a:xfrm>
              <a:off x="1905" y="0"/>
              <a:ext cx="982980" cy="51816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nl-BE" sz="1100" dirty="0">
                  <a:effectLst/>
                  <a:latin typeface="Calibri"/>
                  <a:ea typeface="宋体"/>
                  <a:cs typeface="Times New Roman"/>
                </a:rPr>
                <a:t>Huntington’s disease</a:t>
              </a:r>
              <a:endParaRPr lang="en-US" sz="1100" dirty="0">
                <a:effectLst/>
                <a:latin typeface="Calibri"/>
                <a:ea typeface="宋体"/>
                <a:cs typeface="Times New Roman"/>
              </a:endParaRPr>
            </a:p>
          </p:txBody>
        </p:sp>
        <p:sp>
          <p:nvSpPr>
            <p:cNvPr id="7" name="Text Box 2"/>
            <p:cNvSpPr txBox="1">
              <a:spLocks noChangeArrowheads="1"/>
            </p:cNvSpPr>
            <p:nvPr/>
          </p:nvSpPr>
          <p:spPr bwMode="auto">
            <a:xfrm>
              <a:off x="5715" y="419735"/>
              <a:ext cx="792480" cy="32766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nl-BE" sz="1100">
                  <a:effectLst/>
                  <a:latin typeface="Calibri"/>
                  <a:ea typeface="宋体"/>
                  <a:cs typeface="Times New Roman"/>
                </a:rPr>
                <a:t>Dementia</a:t>
              </a:r>
              <a:endParaRPr lang="en-US" sz="1100">
                <a:effectLst/>
                <a:latin typeface="Calibri"/>
                <a:ea typeface="宋体"/>
                <a:cs typeface="Times New Roman"/>
              </a:endParaRPr>
            </a:p>
          </p:txBody>
        </p:sp>
        <p:sp>
          <p:nvSpPr>
            <p:cNvPr id="8" name="Text Box 2"/>
            <p:cNvSpPr txBox="1">
              <a:spLocks noChangeArrowheads="1"/>
            </p:cNvSpPr>
            <p:nvPr/>
          </p:nvSpPr>
          <p:spPr bwMode="auto">
            <a:xfrm>
              <a:off x="3175" y="960755"/>
              <a:ext cx="1402080" cy="47244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nl-BE" sz="1100">
                  <a:effectLst/>
                  <a:latin typeface="Calibri"/>
                  <a:ea typeface="宋体"/>
                  <a:cs typeface="Times New Roman"/>
                </a:rPr>
                <a:t>Other psychiatric disorder</a:t>
              </a:r>
              <a:endParaRPr lang="en-US" sz="1100">
                <a:effectLst/>
                <a:latin typeface="Calibri"/>
                <a:ea typeface="宋体"/>
                <a:cs typeface="Times New Roman"/>
              </a:endParaRPr>
            </a:p>
          </p:txBody>
        </p:sp>
        <p:sp>
          <p:nvSpPr>
            <p:cNvPr id="9" name="Text Box 2"/>
            <p:cNvSpPr txBox="1">
              <a:spLocks noChangeArrowheads="1"/>
            </p:cNvSpPr>
            <p:nvPr/>
          </p:nvSpPr>
          <p:spPr bwMode="auto">
            <a:xfrm>
              <a:off x="3175" y="1486535"/>
              <a:ext cx="1165860" cy="6934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nl-BE" sz="1100">
                  <a:effectLst/>
                  <a:latin typeface="Calibri"/>
                  <a:ea typeface="宋体"/>
                  <a:cs typeface="Times New Roman"/>
                </a:rPr>
                <a:t>Mood disorder + other psychiatric disorder</a:t>
              </a:r>
              <a:endParaRPr lang="en-US" sz="1100">
                <a:effectLst/>
                <a:latin typeface="Calibri"/>
                <a:ea typeface="宋体"/>
                <a:cs typeface="Times New Roman"/>
              </a:endParaRPr>
            </a:p>
          </p:txBody>
        </p:sp>
        <p:sp>
          <p:nvSpPr>
            <p:cNvPr id="10" name="Text Box 2"/>
            <p:cNvSpPr txBox="1">
              <a:spLocks noChangeArrowheads="1"/>
            </p:cNvSpPr>
            <p:nvPr/>
          </p:nvSpPr>
          <p:spPr bwMode="auto">
            <a:xfrm>
              <a:off x="0" y="2240280"/>
              <a:ext cx="1310640" cy="3124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nl-BE" sz="1100">
                  <a:effectLst/>
                  <a:latin typeface="Calibri"/>
                  <a:ea typeface="宋体"/>
                  <a:cs typeface="Times New Roman"/>
                </a:rPr>
                <a:t>Mood disorder</a:t>
              </a:r>
              <a:endParaRPr lang="en-US" sz="1100">
                <a:effectLst/>
                <a:latin typeface="Calibri"/>
                <a:ea typeface="宋体"/>
                <a:cs typeface="Times New Roman"/>
              </a:endParaRPr>
            </a:p>
          </p:txBody>
        </p:sp>
      </p:grpSp>
      <p:sp>
        <p:nvSpPr>
          <p:cNvPr id="11" name="Title 1"/>
          <p:cNvSpPr txBox="1">
            <a:spLocks/>
          </p:cNvSpPr>
          <p:nvPr/>
        </p:nvSpPr>
        <p:spPr>
          <a:xfrm>
            <a:off x="457200" y="112476"/>
            <a:ext cx="8229600" cy="1143000"/>
          </a:xfrm>
          <a:prstGeom prst="rect">
            <a:avLst/>
          </a:prstGeom>
        </p:spPr>
        <p:txBody>
          <a:bodyPr>
            <a:normAutofit fontScale="6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Increasing nr of reported cases with purely psychological suffering and psychiatric or behavioral disorders</a:t>
            </a:r>
          </a:p>
        </p:txBody>
      </p:sp>
    </p:spTree>
    <p:extLst>
      <p:ext uri="{BB962C8B-B14F-4D97-AF65-F5344CB8AC3E}">
        <p14:creationId xmlns:p14="http://schemas.microsoft.com/office/powerpoint/2010/main" val="755797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public health approach to assisted dying</a:t>
            </a:r>
          </a:p>
        </p:txBody>
      </p:sp>
      <p:sp>
        <p:nvSpPr>
          <p:cNvPr id="3" name="Content Placeholder 2"/>
          <p:cNvSpPr>
            <a:spLocks noGrp="1"/>
          </p:cNvSpPr>
          <p:nvPr>
            <p:ph idx="1"/>
          </p:nvPr>
        </p:nvSpPr>
        <p:spPr>
          <a:xfrm>
            <a:off x="457199" y="1600200"/>
            <a:ext cx="8433457" cy="4525963"/>
          </a:xfrm>
        </p:spPr>
        <p:txBody>
          <a:bodyPr>
            <a:normAutofit/>
          </a:bodyPr>
          <a:lstStyle/>
          <a:p>
            <a:pPr marL="514350" indent="-514350">
              <a:buAutoNum type="arabicParenBoth"/>
            </a:pPr>
            <a:r>
              <a:rPr lang="en-US" dirty="0"/>
              <a:t>assessment and monitoring of the practice</a:t>
            </a:r>
          </a:p>
          <a:p>
            <a:pPr marL="514350" indent="-514350">
              <a:buAutoNum type="arabicParenBoth"/>
            </a:pPr>
            <a:endParaRPr lang="en-US" dirty="0"/>
          </a:p>
          <a:p>
            <a:pPr marL="514350" indent="-514350">
              <a:buAutoNum type="arabicParenBoth"/>
            </a:pPr>
            <a:r>
              <a:rPr lang="en-US" dirty="0"/>
              <a:t>assurance that the practice adheres to due care criteria and that there is no abuse</a:t>
            </a:r>
          </a:p>
          <a:p>
            <a:pPr marL="514350" indent="-514350">
              <a:buAutoNum type="arabicParenBoth"/>
            </a:pPr>
            <a:endParaRPr lang="en-US" dirty="0"/>
          </a:p>
          <a:p>
            <a:pPr marL="514350" indent="-514350">
              <a:buAutoNum type="arabicParenBoth"/>
            </a:pPr>
            <a:r>
              <a:rPr lang="en-US" dirty="0"/>
              <a:t>mapping and evaluating policy developments.</a:t>
            </a:r>
          </a:p>
        </p:txBody>
      </p:sp>
    </p:spTree>
    <p:extLst>
      <p:ext uri="{BB962C8B-B14F-4D97-AF65-F5344CB8AC3E}">
        <p14:creationId xmlns:p14="http://schemas.microsoft.com/office/powerpoint/2010/main" val="26856820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293"/>
            <a:ext cx="8229600" cy="873435"/>
          </a:xfrm>
        </p:spPr>
        <p:txBody>
          <a:bodyPr/>
          <a:lstStyle/>
          <a:p>
            <a:r>
              <a:rPr lang="en-US" dirty="0"/>
              <a:t>Key points MAID</a:t>
            </a:r>
          </a:p>
        </p:txBody>
      </p:sp>
      <p:sp>
        <p:nvSpPr>
          <p:cNvPr id="3" name="Content Placeholder 2"/>
          <p:cNvSpPr>
            <a:spLocks noGrp="1"/>
          </p:cNvSpPr>
          <p:nvPr>
            <p:ph idx="1"/>
          </p:nvPr>
        </p:nvSpPr>
        <p:spPr>
          <a:xfrm>
            <a:off x="457200" y="956728"/>
            <a:ext cx="8229600" cy="5705578"/>
          </a:xfrm>
        </p:spPr>
        <p:txBody>
          <a:bodyPr>
            <a:normAutofit lnSpcReduction="10000"/>
          </a:bodyPr>
          <a:lstStyle/>
          <a:p>
            <a:pPr marL="514350" indent="-514350">
              <a:buFont typeface="+mj-lt"/>
              <a:buAutoNum type="arabicPeriod"/>
            </a:pPr>
            <a:r>
              <a:rPr lang="en-US" dirty="0"/>
              <a:t>Legislation around assisted dying is increasingly debated</a:t>
            </a:r>
          </a:p>
          <a:p>
            <a:pPr marL="514350" indent="-514350">
              <a:buFont typeface="+mj-lt"/>
              <a:buAutoNum type="arabicPeriod"/>
            </a:pPr>
            <a:r>
              <a:rPr lang="en-US" dirty="0"/>
              <a:t>Public acceptance has increased over time but varies strongly between countries and is related to various factors</a:t>
            </a:r>
          </a:p>
          <a:p>
            <a:pPr marL="514350" indent="-514350">
              <a:buFont typeface="+mj-lt"/>
              <a:buAutoNum type="arabicPeriod"/>
            </a:pPr>
            <a:r>
              <a:rPr lang="en-US" dirty="0"/>
              <a:t>In countries with a law there seems to be some kind of societal ‘</a:t>
            </a:r>
            <a:r>
              <a:rPr lang="en-US" dirty="0" err="1"/>
              <a:t>normalisation</a:t>
            </a:r>
            <a:r>
              <a:rPr lang="en-US" dirty="0"/>
              <a:t>’ about euthanasia</a:t>
            </a:r>
          </a:p>
          <a:p>
            <a:pPr marL="514350" indent="-514350">
              <a:buFont typeface="+mj-lt"/>
              <a:buAutoNum type="arabicPeriod"/>
            </a:pPr>
            <a:r>
              <a:rPr lang="en-US" dirty="0"/>
              <a:t>Current debates concern the opposition with palliative care and the consequences of legalization</a:t>
            </a:r>
          </a:p>
        </p:txBody>
      </p:sp>
    </p:spTree>
    <p:extLst>
      <p:ext uri="{BB962C8B-B14F-4D97-AF65-F5344CB8AC3E}">
        <p14:creationId xmlns:p14="http://schemas.microsoft.com/office/powerpoint/2010/main" val="12324597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Focus of talk</a:t>
            </a:r>
          </a:p>
        </p:txBody>
      </p:sp>
      <p:sp>
        <p:nvSpPr>
          <p:cNvPr id="3" name="Content Placeholder 2"/>
          <p:cNvSpPr>
            <a:spLocks noGrp="1"/>
          </p:cNvSpPr>
          <p:nvPr>
            <p:ph idx="1"/>
          </p:nvPr>
        </p:nvSpPr>
        <p:spPr>
          <a:xfrm>
            <a:off x="457200" y="1307940"/>
            <a:ext cx="7668228" cy="4818224"/>
          </a:xfrm>
        </p:spPr>
        <p:txBody>
          <a:bodyPr>
            <a:normAutofit fontScale="92500" lnSpcReduction="20000"/>
          </a:bodyPr>
          <a:lstStyle/>
          <a:p>
            <a:pPr marL="514350" indent="-514350">
              <a:buFont typeface="+mj-lt"/>
              <a:buAutoNum type="arabicPeriod"/>
            </a:pPr>
            <a:r>
              <a:rPr lang="en-US" dirty="0">
                <a:solidFill>
                  <a:schemeClr val="bg1">
                    <a:lumMod val="85000"/>
                  </a:schemeClr>
                </a:solidFill>
              </a:rPr>
              <a:t>MAID across the world</a:t>
            </a:r>
          </a:p>
          <a:p>
            <a:pPr marL="457200" lvl="1" indent="0">
              <a:buNone/>
            </a:pPr>
            <a:r>
              <a:rPr lang="en-US" dirty="0">
                <a:solidFill>
                  <a:schemeClr val="bg1">
                    <a:lumMod val="85000"/>
                  </a:schemeClr>
                </a:solidFill>
              </a:rPr>
              <a:t>	</a:t>
            </a:r>
            <a:r>
              <a:rPr lang="en-US" sz="2400" dirty="0">
                <a:solidFill>
                  <a:schemeClr val="bg1">
                    <a:lumMod val="85000"/>
                  </a:schemeClr>
                </a:solidFill>
              </a:rPr>
              <a:t>regulation + research data on attitudes and practices</a:t>
            </a:r>
          </a:p>
          <a:p>
            <a:pPr marL="800100" lvl="1" indent="-342900">
              <a:buFont typeface="+mj-lt"/>
              <a:buAutoNum type="arabicPeriod"/>
            </a:pPr>
            <a:endParaRPr lang="en-US" sz="1800" dirty="0"/>
          </a:p>
          <a:p>
            <a:pPr marL="514350" indent="-514350">
              <a:buFont typeface="+mj-lt"/>
              <a:buAutoNum type="arabicPeriod"/>
            </a:pPr>
            <a:r>
              <a:rPr lang="en-US" dirty="0"/>
              <a:t>Inappropriate end-of-life care?</a:t>
            </a:r>
          </a:p>
          <a:p>
            <a:pPr marL="457200" lvl="1" indent="0">
              <a:buNone/>
            </a:pPr>
            <a:r>
              <a:rPr lang="en-US" dirty="0">
                <a:solidFill>
                  <a:schemeClr val="bg1">
                    <a:lumMod val="85000"/>
                  </a:schemeClr>
                </a:solidFill>
              </a:rPr>
              <a:t>	</a:t>
            </a:r>
            <a:r>
              <a:rPr lang="en-US" sz="2400" dirty="0">
                <a:solidFill>
                  <a:schemeClr val="bg1">
                    <a:lumMod val="50000"/>
                  </a:schemeClr>
                </a:solidFill>
              </a:rPr>
              <a:t>research data based on quality indicators</a:t>
            </a:r>
          </a:p>
          <a:p>
            <a:pPr marL="914400" lvl="1" indent="-457200">
              <a:buFont typeface="+mj-lt"/>
              <a:buAutoNum type="arabicPeriod"/>
            </a:pPr>
            <a:endParaRPr lang="en-US" sz="2400" dirty="0">
              <a:solidFill>
                <a:schemeClr val="bg1">
                  <a:lumMod val="85000"/>
                </a:schemeClr>
              </a:solidFill>
            </a:endParaRPr>
          </a:p>
          <a:p>
            <a:pPr marL="514350" indent="-514350">
              <a:buFont typeface="+mj-lt"/>
              <a:buAutoNum type="arabicPeriod"/>
            </a:pPr>
            <a:r>
              <a:rPr lang="en-US" dirty="0">
                <a:solidFill>
                  <a:schemeClr val="bg1">
                    <a:lumMod val="85000"/>
                  </a:schemeClr>
                </a:solidFill>
              </a:rPr>
              <a:t>Advance care planning</a:t>
            </a:r>
          </a:p>
          <a:p>
            <a:pPr marL="457200" lvl="1" indent="0">
              <a:buNone/>
            </a:pPr>
            <a:r>
              <a:rPr lang="en-US" dirty="0">
                <a:solidFill>
                  <a:schemeClr val="bg1">
                    <a:lumMod val="85000"/>
                  </a:schemeClr>
                </a:solidFill>
              </a:rPr>
              <a:t>	</a:t>
            </a:r>
            <a:r>
              <a:rPr lang="en-US" sz="2400" dirty="0">
                <a:solidFill>
                  <a:schemeClr val="bg1">
                    <a:lumMod val="85000"/>
                  </a:schemeClr>
                </a:solidFill>
              </a:rPr>
              <a:t>regulation in the </a:t>
            </a:r>
            <a:r>
              <a:rPr lang="en-US" sz="2400" dirty="0" err="1">
                <a:solidFill>
                  <a:schemeClr val="bg1">
                    <a:lumMod val="85000"/>
                  </a:schemeClr>
                </a:solidFill>
              </a:rPr>
              <a:t>BeNeLux</a:t>
            </a:r>
            <a:r>
              <a:rPr lang="en-US" sz="2400" dirty="0">
                <a:solidFill>
                  <a:schemeClr val="bg1">
                    <a:lumMod val="85000"/>
                  </a:schemeClr>
                </a:solidFill>
              </a:rPr>
              <a:t> +research data based on quality 	indicators</a:t>
            </a:r>
          </a:p>
          <a:p>
            <a:pPr marL="457200" lvl="1" indent="0">
              <a:buNone/>
            </a:pPr>
            <a:endParaRPr lang="en-US" sz="2400" dirty="0">
              <a:solidFill>
                <a:schemeClr val="bg1">
                  <a:lumMod val="85000"/>
                </a:schemeClr>
              </a:solidFill>
            </a:endParaRPr>
          </a:p>
          <a:p>
            <a:pPr marL="514350" indent="-514350">
              <a:buFont typeface="+mj-lt"/>
              <a:buAutoNum type="arabicPeriod"/>
            </a:pPr>
            <a:r>
              <a:rPr lang="en-US" dirty="0">
                <a:solidFill>
                  <a:schemeClr val="bg1">
                    <a:lumMod val="85000"/>
                  </a:schemeClr>
                </a:solidFill>
              </a:rPr>
              <a:t>Other issues for a death with dignity</a:t>
            </a:r>
          </a:p>
          <a:p>
            <a:pPr marL="457200" lvl="1" indent="0">
              <a:buNone/>
            </a:pPr>
            <a:r>
              <a:rPr lang="en-US" dirty="0"/>
              <a:t>	</a:t>
            </a:r>
            <a:endParaRPr lang="en-US" sz="2400" dirty="0"/>
          </a:p>
          <a:p>
            <a:pPr marL="457200" lvl="1" indent="0">
              <a:buNone/>
            </a:pPr>
            <a:endParaRPr lang="en-US" sz="2400" dirty="0"/>
          </a:p>
          <a:p>
            <a:pPr marL="914400" lvl="1" indent="-457200">
              <a:buFont typeface="+mj-lt"/>
              <a:buAutoNum type="arabicPeriod"/>
            </a:pPr>
            <a:endParaRPr lang="en-US" sz="2400" dirty="0"/>
          </a:p>
        </p:txBody>
      </p:sp>
    </p:spTree>
    <p:extLst>
      <p:ext uri="{BB962C8B-B14F-4D97-AF65-F5344CB8AC3E}">
        <p14:creationId xmlns:p14="http://schemas.microsoft.com/office/powerpoint/2010/main" val="822784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1412875" y="669913"/>
            <a:ext cx="7264400" cy="3436938"/>
          </a:xfrm>
        </p:spPr>
        <p:txBody>
          <a:bodyPr>
            <a:normAutofit/>
          </a:bodyPr>
          <a:lstStyle/>
          <a:p>
            <a:r>
              <a:rPr lang="en-US" dirty="0">
                <a:latin typeface="Verdana" charset="0"/>
                <a:ea typeface="ヒラギノ角ゴ ProN W3" charset="0"/>
                <a:cs typeface="ヒラギノ角ゴ ProN W3" charset="0"/>
              </a:rPr>
              <a:t>Appropriateness of end-of-life care</a:t>
            </a:r>
            <a:br>
              <a:rPr lang="en-US" sz="4400" dirty="0">
                <a:latin typeface="Verdana" charset="0"/>
                <a:ea typeface="ヒラギノ角ゴ ProN W3" charset="0"/>
                <a:cs typeface="ヒラギノ角ゴ ProN W3" charset="0"/>
              </a:rPr>
            </a:br>
            <a:endParaRPr lang="nl-BE" sz="4400" dirty="0">
              <a:latin typeface="Verdana" charset="0"/>
              <a:ea typeface="ヒラギノ角ゴ ProN W3" charset="0"/>
              <a:cs typeface="ヒラギノ角ゴ ProN W3" charset="0"/>
            </a:endParaRPr>
          </a:p>
        </p:txBody>
      </p:sp>
      <p:sp>
        <p:nvSpPr>
          <p:cNvPr id="14339" name="Tijdelijke aanduiding voor inhoud 2"/>
          <p:cNvSpPr>
            <a:spLocks noGrp="1"/>
          </p:cNvSpPr>
          <p:nvPr>
            <p:ph idx="1"/>
          </p:nvPr>
        </p:nvSpPr>
        <p:spPr>
          <a:xfrm>
            <a:off x="1403350" y="4713288"/>
            <a:ext cx="7264400" cy="1595437"/>
          </a:xfrm>
        </p:spPr>
        <p:txBody>
          <a:bodyPr/>
          <a:lstStyle/>
          <a:p>
            <a:pPr indent="0" eaLnBrk="1" hangingPunct="1">
              <a:buNone/>
            </a:pPr>
            <a:r>
              <a:rPr lang="en-GB" b="1" dirty="0">
                <a:latin typeface="Verdana" charset="0"/>
                <a:ea typeface="ヒラギノ角ゴ ProN W3" charset="0"/>
                <a:cs typeface="ヒラギノ角ゴ ProN W3" charset="0"/>
              </a:rPr>
              <a:t>Joachim Cohen</a:t>
            </a:r>
            <a:r>
              <a:rPr lang="en-US" dirty="0">
                <a:latin typeface="Verdana" charset="0"/>
                <a:ea typeface="ヒラギノ角ゴ ProN W3" charset="0"/>
                <a:cs typeface="ヒラギノ角ゴ ProN W3" charset="0"/>
              </a:rPr>
              <a:t> </a:t>
            </a:r>
          </a:p>
        </p:txBody>
      </p:sp>
      <p:sp>
        <p:nvSpPr>
          <p:cNvPr id="14340" name="Rectangle 14"/>
          <p:cNvSpPr>
            <a:spLocks/>
          </p:cNvSpPr>
          <p:nvPr/>
        </p:nvSpPr>
        <p:spPr bwMode="auto">
          <a:xfrm>
            <a:off x="5492750" y="6248400"/>
            <a:ext cx="2921000" cy="13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40639" bIns="0"/>
          <a:lstStyle/>
          <a:p>
            <a:pPr marL="39688" algn="r"/>
            <a:endParaRPr lang="en-US" sz="1000">
              <a:solidFill>
                <a:schemeClr val="tx1"/>
              </a:solidFill>
              <a:cs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4264" y="5377373"/>
            <a:ext cx="4191009" cy="1435611"/>
          </a:xfrm>
          <a:prstGeom prst="rect">
            <a:avLst/>
          </a:prstGeom>
        </p:spPr>
      </p:pic>
    </p:spTree>
    <p:extLst>
      <p:ext uri="{BB962C8B-B14F-4D97-AF65-F5344CB8AC3E}">
        <p14:creationId xmlns:p14="http://schemas.microsoft.com/office/powerpoint/2010/main" val="8996732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326719029"/>
              </p:ext>
            </p:extLst>
          </p:nvPr>
        </p:nvGraphicFramePr>
        <p:xfrm>
          <a:off x="107504" y="620688"/>
          <a:ext cx="8928992" cy="54726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92492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a:t>But a large proportion receives potentially inappropriate end-of-life care</a:t>
            </a:r>
          </a:p>
        </p:txBody>
      </p:sp>
    </p:spTree>
    <p:extLst>
      <p:ext uri="{BB962C8B-B14F-4D97-AF65-F5344CB8AC3E}">
        <p14:creationId xmlns:p14="http://schemas.microsoft.com/office/powerpoint/2010/main" val="18065809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9182" y="2503452"/>
            <a:ext cx="3555830" cy="35558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168118" y="192660"/>
            <a:ext cx="8403005" cy="954107"/>
          </a:xfrm>
          <a:prstGeom prst="rect">
            <a:avLst/>
          </a:prstGeom>
        </p:spPr>
        <p:txBody>
          <a:bodyPr wrap="square">
            <a:spAutoFit/>
          </a:bodyPr>
          <a:lstStyle/>
          <a:p>
            <a:r>
              <a:rPr lang="nl-BE" sz="2800" dirty="0"/>
              <a:t>We measured indicators of inappropriate and appropriate end-of-life care using population level data</a:t>
            </a:r>
          </a:p>
        </p:txBody>
      </p:sp>
      <p:sp>
        <p:nvSpPr>
          <p:cNvPr id="6" name="Content Placeholder 2"/>
          <p:cNvSpPr>
            <a:spLocks noGrp="1"/>
          </p:cNvSpPr>
          <p:nvPr>
            <p:ph idx="1"/>
          </p:nvPr>
        </p:nvSpPr>
        <p:spPr>
          <a:xfrm>
            <a:off x="451309" y="2113873"/>
            <a:ext cx="8119814" cy="5412259"/>
          </a:xfrm>
        </p:spPr>
        <p:txBody>
          <a:bodyPr>
            <a:normAutofit/>
          </a:bodyPr>
          <a:lstStyle/>
          <a:p>
            <a:pPr marL="0" indent="0">
              <a:buNone/>
            </a:pPr>
            <a:r>
              <a:rPr lang="nl-BE" sz="2400" dirty="0">
                <a:solidFill>
                  <a:schemeClr val="tx2"/>
                </a:solidFill>
              </a:rPr>
              <a:t>			</a:t>
            </a:r>
            <a:r>
              <a:rPr lang="nl-BE" sz="2400" dirty="0" err="1">
                <a:solidFill>
                  <a:schemeClr val="tx2"/>
                </a:solidFill>
              </a:rPr>
              <a:t>Administrative</a:t>
            </a:r>
            <a:r>
              <a:rPr lang="nl-BE" sz="2400" dirty="0">
                <a:solidFill>
                  <a:schemeClr val="tx2"/>
                </a:solidFill>
              </a:rPr>
              <a:t> Data</a:t>
            </a:r>
          </a:p>
          <a:p>
            <a:pPr marL="0" indent="0">
              <a:buNone/>
            </a:pPr>
            <a:endParaRPr lang="nl-BE" sz="2400" dirty="0">
              <a:solidFill>
                <a:schemeClr val="tx2"/>
              </a:solidFill>
            </a:endParaRPr>
          </a:p>
          <a:p>
            <a:pPr marL="0" indent="0">
              <a:buNone/>
            </a:pPr>
            <a:endParaRPr lang="nl-BE" sz="2400" dirty="0">
              <a:solidFill>
                <a:schemeClr val="tx2"/>
              </a:solidFill>
            </a:endParaRPr>
          </a:p>
          <a:p>
            <a:pPr marL="0" indent="0">
              <a:buNone/>
            </a:pPr>
            <a:endParaRPr lang="nl-BE" sz="2400" dirty="0">
              <a:solidFill>
                <a:schemeClr val="tx2"/>
              </a:solidFill>
            </a:endParaRPr>
          </a:p>
          <a:p>
            <a:pPr marL="0" indent="0">
              <a:buNone/>
            </a:pPr>
            <a:endParaRPr lang="nl-BE" sz="2400" dirty="0">
              <a:solidFill>
                <a:schemeClr val="tx2"/>
              </a:solidFill>
            </a:endParaRPr>
          </a:p>
          <a:p>
            <a:pPr marL="0" indent="0">
              <a:buNone/>
            </a:pPr>
            <a:r>
              <a:rPr lang="nl-BE" sz="2400" dirty="0" err="1">
                <a:solidFill>
                  <a:schemeClr val="tx2"/>
                </a:solidFill>
              </a:rPr>
              <a:t>Quality</a:t>
            </a:r>
            <a:r>
              <a:rPr lang="nl-BE" sz="2400" dirty="0">
                <a:solidFill>
                  <a:schemeClr val="tx2"/>
                </a:solidFill>
              </a:rPr>
              <a:t> indicators</a:t>
            </a:r>
          </a:p>
          <a:p>
            <a:pPr marL="0" indent="0">
              <a:buNone/>
            </a:pPr>
            <a:endParaRPr lang="nl-BE" sz="2400" dirty="0">
              <a:solidFill>
                <a:schemeClr val="tx2"/>
              </a:solidFill>
            </a:endParaRPr>
          </a:p>
          <a:p>
            <a:pPr marL="0" indent="0">
              <a:buNone/>
            </a:pPr>
            <a:endParaRPr lang="nl-BE" sz="2400" dirty="0">
              <a:solidFill>
                <a:schemeClr val="tx2"/>
              </a:solidFill>
            </a:endParaRPr>
          </a:p>
          <a:p>
            <a:pPr marL="0" indent="0">
              <a:buNone/>
            </a:pPr>
            <a:r>
              <a:rPr lang="nl-BE" sz="2400" dirty="0">
                <a:solidFill>
                  <a:schemeClr val="tx2"/>
                </a:solidFill>
              </a:rPr>
              <a:t>			</a:t>
            </a:r>
          </a:p>
          <a:p>
            <a:pPr marL="0" indent="0">
              <a:buNone/>
            </a:pPr>
            <a:r>
              <a:rPr lang="nl-BE" sz="2400" dirty="0">
                <a:solidFill>
                  <a:schemeClr val="tx2"/>
                </a:solidFill>
              </a:rPr>
              <a:t>		</a:t>
            </a:r>
            <a:r>
              <a:rPr lang="nl-BE" sz="2400" dirty="0" err="1">
                <a:solidFill>
                  <a:schemeClr val="tx2"/>
                </a:solidFill>
              </a:rPr>
              <a:t>Measurement</a:t>
            </a:r>
            <a:r>
              <a:rPr lang="nl-BE" sz="2400" dirty="0">
                <a:solidFill>
                  <a:schemeClr val="tx2"/>
                </a:solidFill>
              </a:rPr>
              <a:t> of </a:t>
            </a:r>
            <a:r>
              <a:rPr lang="nl-BE" sz="2400" dirty="0" err="1">
                <a:solidFill>
                  <a:schemeClr val="tx2"/>
                </a:solidFill>
              </a:rPr>
              <a:t>quality</a:t>
            </a:r>
            <a:r>
              <a:rPr lang="nl-BE" sz="2400" dirty="0">
                <a:solidFill>
                  <a:schemeClr val="tx2"/>
                </a:solidFill>
              </a:rPr>
              <a:t> of care</a:t>
            </a:r>
          </a:p>
        </p:txBody>
      </p:sp>
    </p:spTree>
    <p:extLst>
      <p:ext uri="{BB962C8B-B14F-4D97-AF65-F5344CB8AC3E}">
        <p14:creationId xmlns:p14="http://schemas.microsoft.com/office/powerpoint/2010/main" val="13372553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a:p>
            <a:endParaRPr lang="en-US" dirty="0"/>
          </a:p>
          <a:p>
            <a:pPr marL="0" indent="0">
              <a:buNone/>
            </a:pPr>
            <a:r>
              <a:rPr lang="en-US" dirty="0"/>
              <a:t>People with cancer</a:t>
            </a:r>
            <a:r>
              <a:rPr lang="mr-IN" dirty="0"/>
              <a:t>…</a:t>
            </a:r>
            <a:r>
              <a:rPr lang="en-US" dirty="0"/>
              <a:t>.</a:t>
            </a:r>
          </a:p>
        </p:txBody>
      </p:sp>
    </p:spTree>
    <p:extLst>
      <p:ext uri="{BB962C8B-B14F-4D97-AF65-F5344CB8AC3E}">
        <p14:creationId xmlns:p14="http://schemas.microsoft.com/office/powerpoint/2010/main" val="788809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30365" y="6115764"/>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sp>
        <p:nvSpPr>
          <p:cNvPr id="7" name="TextBox 6"/>
          <p:cNvSpPr txBox="1"/>
          <p:nvPr/>
        </p:nvSpPr>
        <p:spPr>
          <a:xfrm>
            <a:off x="764330" y="652868"/>
            <a:ext cx="8119431" cy="584775"/>
          </a:xfrm>
          <a:prstGeom prst="rect">
            <a:avLst/>
          </a:prstGeom>
          <a:noFill/>
        </p:spPr>
        <p:txBody>
          <a:bodyPr wrap="square" rtlCol="0">
            <a:spAutoFit/>
          </a:bodyPr>
          <a:lstStyle/>
          <a:p>
            <a:r>
              <a:rPr lang="nl-BE" sz="3200" kern="0">
                <a:latin typeface="Rockwell" panose="02060603020205020403" pitchFamily="18" charset="0"/>
                <a:sym typeface="Verdana" charset="0"/>
              </a:rPr>
              <a:t>Often receive chemo shortly before death </a:t>
            </a:r>
            <a:endParaRPr lang="nl-BE" sz="1200" dirty="0"/>
          </a:p>
        </p:txBody>
      </p:sp>
      <p:sp>
        <p:nvSpPr>
          <p:cNvPr id="5" name="Rectangle 4"/>
          <p:cNvSpPr/>
          <p:nvPr/>
        </p:nvSpPr>
        <p:spPr>
          <a:xfrm>
            <a:off x="7299214" y="0"/>
            <a:ext cx="1969129" cy="523220"/>
          </a:xfrm>
          <a:prstGeom prst="rect">
            <a:avLst/>
          </a:prstGeom>
        </p:spPr>
        <p:txBody>
          <a:bodyPr wrap="none">
            <a:spAutoFit/>
          </a:bodyPr>
          <a:lstStyle/>
          <a:p>
            <a:pPr marL="39688" indent="0">
              <a:buNone/>
            </a:pPr>
            <a:r>
              <a:rPr lang="nl-BE" sz="2800" dirty="0"/>
              <a:t>N= 26.464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265" y="1643363"/>
            <a:ext cx="7130111" cy="43427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3211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633" y="467714"/>
            <a:ext cx="8229600" cy="1143000"/>
          </a:xfrm>
        </p:spPr>
        <p:txBody>
          <a:bodyPr>
            <a:normAutofit/>
          </a:bodyPr>
          <a:lstStyle/>
          <a:p>
            <a:r>
              <a:rPr lang="nl-BE" sz="2400" dirty="0">
                <a:latin typeface="Rockwell" pitchFamily="18" charset="0"/>
              </a:rPr>
              <a:t>Often have an Emergency Demartment admission shortly before death</a:t>
            </a:r>
          </a:p>
        </p:txBody>
      </p:sp>
      <p:sp>
        <p:nvSpPr>
          <p:cNvPr id="6" name="TextBox 5"/>
          <p:cNvSpPr txBox="1"/>
          <p:nvPr/>
        </p:nvSpPr>
        <p:spPr>
          <a:xfrm>
            <a:off x="2339752" y="6171739"/>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sp>
        <p:nvSpPr>
          <p:cNvPr id="7" name="Rectangle 6"/>
          <p:cNvSpPr/>
          <p:nvPr/>
        </p:nvSpPr>
        <p:spPr>
          <a:xfrm>
            <a:off x="7074606" y="73900"/>
            <a:ext cx="1969129" cy="523220"/>
          </a:xfrm>
          <a:prstGeom prst="rect">
            <a:avLst/>
          </a:prstGeom>
        </p:spPr>
        <p:txBody>
          <a:bodyPr wrap="none">
            <a:spAutoFit/>
          </a:bodyPr>
          <a:lstStyle/>
          <a:p>
            <a:pPr marL="39688" indent="0">
              <a:buNone/>
            </a:pPr>
            <a:r>
              <a:rPr lang="nl-BE" sz="2800" dirty="0"/>
              <a:t>N= 26.464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096" y="1594912"/>
            <a:ext cx="6797408" cy="45768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2604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759" y="185566"/>
            <a:ext cx="8437806" cy="1325563"/>
          </a:xfrm>
        </p:spPr>
        <p:txBody>
          <a:bodyPr>
            <a:normAutofit/>
          </a:bodyPr>
          <a:lstStyle/>
          <a:p>
            <a:r>
              <a:rPr lang="nl-BE" sz="3200">
                <a:latin typeface="Rockwell" pitchFamily="18" charset="0"/>
              </a:rPr>
              <a:t>Often receive surgery shortly before death</a:t>
            </a:r>
            <a:endParaRPr lang="nl-BE" sz="3200" dirty="0">
              <a:latin typeface="Rockwell" pitchFamily="18" charset="0"/>
            </a:endParaRPr>
          </a:p>
        </p:txBody>
      </p:sp>
      <p:sp>
        <p:nvSpPr>
          <p:cNvPr id="6" name="TextBox 5"/>
          <p:cNvSpPr txBox="1"/>
          <p:nvPr/>
        </p:nvSpPr>
        <p:spPr>
          <a:xfrm>
            <a:off x="2771800" y="5971682"/>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sp>
        <p:nvSpPr>
          <p:cNvPr id="7" name="Rectangle 6"/>
          <p:cNvSpPr/>
          <p:nvPr/>
        </p:nvSpPr>
        <p:spPr>
          <a:xfrm>
            <a:off x="6964436" y="206104"/>
            <a:ext cx="1969129" cy="523220"/>
          </a:xfrm>
          <a:prstGeom prst="rect">
            <a:avLst/>
          </a:prstGeom>
        </p:spPr>
        <p:txBody>
          <a:bodyPr wrap="none">
            <a:spAutoFit/>
          </a:bodyPr>
          <a:lstStyle/>
          <a:p>
            <a:pPr marL="39688" indent="0">
              <a:buNone/>
            </a:pPr>
            <a:r>
              <a:rPr lang="nl-BE" sz="2800" dirty="0"/>
              <a:t>N= 26.464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8601" y="1628800"/>
            <a:ext cx="6799271" cy="4141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337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293"/>
            <a:ext cx="8229600" cy="873435"/>
          </a:xfrm>
        </p:spPr>
        <p:txBody>
          <a:bodyPr/>
          <a:lstStyle/>
          <a:p>
            <a:r>
              <a:rPr lang="en-US" dirty="0"/>
              <a:t>Key points</a:t>
            </a:r>
          </a:p>
        </p:txBody>
      </p:sp>
      <p:sp>
        <p:nvSpPr>
          <p:cNvPr id="3" name="Content Placeholder 2"/>
          <p:cNvSpPr>
            <a:spLocks noGrp="1"/>
          </p:cNvSpPr>
          <p:nvPr>
            <p:ph idx="1"/>
          </p:nvPr>
        </p:nvSpPr>
        <p:spPr>
          <a:xfrm>
            <a:off x="457200" y="956728"/>
            <a:ext cx="8229600" cy="5705578"/>
          </a:xfrm>
        </p:spPr>
        <p:txBody>
          <a:bodyPr>
            <a:normAutofit lnSpcReduction="10000"/>
          </a:bodyPr>
          <a:lstStyle/>
          <a:p>
            <a:pPr marL="514350" indent="-514350">
              <a:buFont typeface="+mj-lt"/>
              <a:buAutoNum type="arabicPeriod"/>
            </a:pPr>
            <a:r>
              <a:rPr lang="en-US" dirty="0"/>
              <a:t>Legislation around assisted dying is increasingly debated</a:t>
            </a:r>
          </a:p>
          <a:p>
            <a:pPr marL="514350" indent="-514350">
              <a:buFont typeface="+mj-lt"/>
              <a:buAutoNum type="arabicPeriod"/>
            </a:pPr>
            <a:r>
              <a:rPr lang="en-US" dirty="0"/>
              <a:t>Public acceptance has increased over time but varies strongly between countries and is related to various factors</a:t>
            </a:r>
          </a:p>
          <a:p>
            <a:pPr marL="514350" indent="-514350">
              <a:buFont typeface="+mj-lt"/>
              <a:buAutoNum type="arabicPeriod"/>
            </a:pPr>
            <a:r>
              <a:rPr lang="en-US" dirty="0"/>
              <a:t>In countries with a law there seems to be some kind of societal ‘</a:t>
            </a:r>
            <a:r>
              <a:rPr lang="en-US" dirty="0" err="1"/>
              <a:t>normalisation</a:t>
            </a:r>
            <a:r>
              <a:rPr lang="en-US" dirty="0"/>
              <a:t>’ about euthanasia</a:t>
            </a:r>
          </a:p>
          <a:p>
            <a:pPr marL="514350" indent="-514350">
              <a:buFont typeface="+mj-lt"/>
              <a:buAutoNum type="arabicPeriod"/>
            </a:pPr>
            <a:r>
              <a:rPr lang="en-US" dirty="0"/>
              <a:t>Current debates concern the opposition with palliative care and the consequences of legalization</a:t>
            </a:r>
          </a:p>
        </p:txBody>
      </p:sp>
    </p:spTree>
    <p:extLst>
      <p:ext uri="{BB962C8B-B14F-4D97-AF65-F5344CB8AC3E}">
        <p14:creationId xmlns:p14="http://schemas.microsoft.com/office/powerpoint/2010/main" val="407925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33578"/>
            <a:ext cx="7886700" cy="1325563"/>
          </a:xfrm>
        </p:spPr>
        <p:txBody>
          <a:bodyPr/>
          <a:lstStyle/>
          <a:p>
            <a:r>
              <a:rPr lang="nl-BE" dirty="0">
                <a:latin typeface="Rockwell" pitchFamily="18" charset="0"/>
              </a:rPr>
              <a:t>Or a bloodtransfusion</a:t>
            </a:r>
          </a:p>
        </p:txBody>
      </p:sp>
      <p:sp>
        <p:nvSpPr>
          <p:cNvPr id="6" name="TextBox 5"/>
          <p:cNvSpPr txBox="1"/>
          <p:nvPr/>
        </p:nvSpPr>
        <p:spPr>
          <a:xfrm>
            <a:off x="2582675" y="6051002"/>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sp>
        <p:nvSpPr>
          <p:cNvPr id="7" name="Rectangle 6"/>
          <p:cNvSpPr/>
          <p:nvPr/>
        </p:nvSpPr>
        <p:spPr>
          <a:xfrm>
            <a:off x="6836937" y="206104"/>
            <a:ext cx="1723870" cy="523220"/>
          </a:xfrm>
          <a:prstGeom prst="rect">
            <a:avLst/>
          </a:prstGeom>
        </p:spPr>
        <p:txBody>
          <a:bodyPr wrap="none">
            <a:spAutoFit/>
          </a:bodyPr>
          <a:lstStyle/>
          <a:p>
            <a:pPr marL="39688" indent="0">
              <a:buNone/>
            </a:pPr>
            <a:r>
              <a:rPr lang="nl-BE" sz="2800" dirty="0"/>
              <a:t>N= 25.501</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8602" y="1628800"/>
            <a:ext cx="6795508" cy="41389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52212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latin typeface="Rockwell" pitchFamily="18" charset="0"/>
              </a:rPr>
              <a:t>Or diagnostic testing</a:t>
            </a:r>
          </a:p>
        </p:txBody>
      </p:sp>
      <p:sp>
        <p:nvSpPr>
          <p:cNvPr id="6" name="TextBox 5"/>
          <p:cNvSpPr txBox="1"/>
          <p:nvPr/>
        </p:nvSpPr>
        <p:spPr>
          <a:xfrm>
            <a:off x="1835696" y="6053558"/>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80953"/>
            <a:ext cx="6696744" cy="407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996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BE" dirty="0">
                <a:latin typeface="Rockwell" pitchFamily="18" charset="0"/>
              </a:rPr>
              <a:t>But many also receive opioids</a:t>
            </a:r>
          </a:p>
        </p:txBody>
      </p:sp>
      <p:sp>
        <p:nvSpPr>
          <p:cNvPr id="6" name="TextBox 5"/>
          <p:cNvSpPr txBox="1"/>
          <p:nvPr/>
        </p:nvSpPr>
        <p:spPr>
          <a:xfrm>
            <a:off x="2339752" y="6013938"/>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628800"/>
            <a:ext cx="6740958" cy="40520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Rectangle 7"/>
          <p:cNvSpPr/>
          <p:nvPr/>
        </p:nvSpPr>
        <p:spPr>
          <a:xfrm>
            <a:off x="6759082" y="404664"/>
            <a:ext cx="1969129" cy="523220"/>
          </a:xfrm>
          <a:prstGeom prst="rect">
            <a:avLst/>
          </a:prstGeom>
        </p:spPr>
        <p:txBody>
          <a:bodyPr wrap="none">
            <a:spAutoFit/>
          </a:bodyPr>
          <a:lstStyle/>
          <a:p>
            <a:pPr marL="39688" indent="0">
              <a:buNone/>
            </a:pPr>
            <a:r>
              <a:rPr lang="nl-BE" sz="2800" dirty="0"/>
              <a:t>N= 26.464   </a:t>
            </a:r>
          </a:p>
        </p:txBody>
      </p:sp>
    </p:spTree>
    <p:extLst>
      <p:ext uri="{BB962C8B-B14F-4D97-AF65-F5344CB8AC3E}">
        <p14:creationId xmlns:p14="http://schemas.microsoft.com/office/powerpoint/2010/main" val="174709476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906" y="535388"/>
            <a:ext cx="7886700" cy="1325563"/>
          </a:xfrm>
        </p:spPr>
        <p:txBody>
          <a:bodyPr>
            <a:normAutofit/>
          </a:bodyPr>
          <a:lstStyle/>
          <a:p>
            <a:r>
              <a:rPr lang="nl-BE" sz="3200" dirty="0">
                <a:latin typeface="Rockwell" pitchFamily="18" charset="0"/>
              </a:rPr>
              <a:t>Have more frequent </a:t>
            </a:r>
            <a:r>
              <a:rPr lang="nl-BE" sz="3200">
                <a:latin typeface="Rockwell" pitchFamily="18" charset="0"/>
              </a:rPr>
              <a:t>contacts with their GP</a:t>
            </a:r>
            <a:endParaRPr lang="nl-BE" sz="3200" dirty="0">
              <a:latin typeface="Rockwell" pitchFamily="18" charset="0"/>
            </a:endParaRPr>
          </a:p>
        </p:txBody>
      </p:sp>
      <p:sp>
        <p:nvSpPr>
          <p:cNvPr id="6" name="TextBox 5"/>
          <p:cNvSpPr txBox="1"/>
          <p:nvPr/>
        </p:nvSpPr>
        <p:spPr>
          <a:xfrm>
            <a:off x="2339752" y="6013938"/>
            <a:ext cx="4387362" cy="369332"/>
          </a:xfrm>
          <a:prstGeom prst="rect">
            <a:avLst/>
          </a:prstGeom>
          <a:noFill/>
        </p:spPr>
        <p:txBody>
          <a:bodyPr wrap="square" rtlCol="0">
            <a:spAutoFit/>
          </a:bodyPr>
          <a:lstStyle/>
          <a:p>
            <a:r>
              <a:rPr lang="nl-BE" dirty="0" err="1"/>
              <a:t>Number</a:t>
            </a:r>
            <a:r>
              <a:rPr lang="nl-BE" dirty="0"/>
              <a:t> of </a:t>
            </a:r>
            <a:r>
              <a:rPr lang="nl-BE" dirty="0" err="1"/>
              <a:t>days</a:t>
            </a:r>
            <a:r>
              <a:rPr lang="nl-BE" dirty="0"/>
              <a:t> prior </a:t>
            </a:r>
            <a:r>
              <a:rPr lang="nl-BE" dirty="0" err="1"/>
              <a:t>to</a:t>
            </a:r>
            <a:r>
              <a:rPr lang="nl-BE" dirty="0"/>
              <a:t> </a:t>
            </a:r>
            <a:r>
              <a:rPr lang="nl-BE" dirty="0" err="1"/>
              <a:t>death</a:t>
            </a:r>
            <a:endParaRPr lang="nl-BE" dirty="0"/>
          </a:p>
        </p:txBody>
      </p:sp>
      <p:sp>
        <p:nvSpPr>
          <p:cNvPr id="8" name="Rectangle 7"/>
          <p:cNvSpPr/>
          <p:nvPr/>
        </p:nvSpPr>
        <p:spPr>
          <a:xfrm>
            <a:off x="6759082" y="404664"/>
            <a:ext cx="1969129" cy="523220"/>
          </a:xfrm>
          <a:prstGeom prst="rect">
            <a:avLst/>
          </a:prstGeom>
        </p:spPr>
        <p:txBody>
          <a:bodyPr wrap="none">
            <a:spAutoFit/>
          </a:bodyPr>
          <a:lstStyle/>
          <a:p>
            <a:pPr marL="39688" indent="0">
              <a:buNone/>
            </a:pPr>
            <a:r>
              <a:rPr lang="nl-BE" sz="2800" dirty="0"/>
              <a:t>N= 26.464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72816"/>
            <a:ext cx="6740958" cy="40520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rot="10800000">
            <a:off x="740046" y="1052736"/>
            <a:ext cx="430887" cy="4425788"/>
          </a:xfrm>
          <a:prstGeom prst="rect">
            <a:avLst/>
          </a:prstGeom>
          <a:noFill/>
        </p:spPr>
        <p:txBody>
          <a:bodyPr vert="eaVert" wrap="square" rtlCol="0">
            <a:spAutoFit/>
          </a:bodyPr>
          <a:lstStyle/>
          <a:p>
            <a:r>
              <a:rPr lang="nl-BE" sz="1600" dirty="0"/>
              <a:t>Average contacts per week</a:t>
            </a:r>
          </a:p>
        </p:txBody>
      </p:sp>
    </p:spTree>
    <p:extLst>
      <p:ext uri="{BB962C8B-B14F-4D97-AF65-F5344CB8AC3E}">
        <p14:creationId xmlns:p14="http://schemas.microsoft.com/office/powerpoint/2010/main" val="8778435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BE" dirty="0">
                <a:latin typeface="Rockwell" pitchFamily="18" charset="0"/>
              </a:rPr>
              <a:t>And receive palliative care..</a:t>
            </a:r>
          </a:p>
        </p:txBody>
      </p:sp>
      <p:graphicFrame>
        <p:nvGraphicFramePr>
          <p:cNvPr id="4" name="Chart 3"/>
          <p:cNvGraphicFramePr>
            <a:graphicFrameLocks/>
          </p:cNvGraphicFramePr>
          <p:nvPr>
            <p:extLst/>
          </p:nvPr>
        </p:nvGraphicFramePr>
        <p:xfrm>
          <a:off x="1259632" y="1958134"/>
          <a:ext cx="6408712" cy="43511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964107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buNone/>
            </a:pPr>
            <a:r>
              <a:rPr lang="en-US" dirty="0"/>
              <a:t>Is good and timely care planning a manner to reduce inappropriate end-of-life care?</a:t>
            </a:r>
          </a:p>
        </p:txBody>
      </p:sp>
    </p:spTree>
    <p:extLst>
      <p:ext uri="{BB962C8B-B14F-4D97-AF65-F5344CB8AC3E}">
        <p14:creationId xmlns:p14="http://schemas.microsoft.com/office/powerpoint/2010/main" val="15162653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Focus of talk</a:t>
            </a:r>
          </a:p>
        </p:txBody>
      </p:sp>
      <p:sp>
        <p:nvSpPr>
          <p:cNvPr id="3" name="Content Placeholder 2"/>
          <p:cNvSpPr>
            <a:spLocks noGrp="1"/>
          </p:cNvSpPr>
          <p:nvPr>
            <p:ph idx="1"/>
          </p:nvPr>
        </p:nvSpPr>
        <p:spPr>
          <a:xfrm>
            <a:off x="457200" y="1307940"/>
            <a:ext cx="7668228" cy="4818224"/>
          </a:xfrm>
        </p:spPr>
        <p:txBody>
          <a:bodyPr>
            <a:normAutofit fontScale="92500" lnSpcReduction="20000"/>
          </a:bodyPr>
          <a:lstStyle/>
          <a:p>
            <a:pPr marL="514350" indent="-514350">
              <a:buFont typeface="+mj-lt"/>
              <a:buAutoNum type="arabicPeriod"/>
            </a:pPr>
            <a:r>
              <a:rPr lang="en-US" dirty="0">
                <a:solidFill>
                  <a:schemeClr val="bg1">
                    <a:lumMod val="85000"/>
                  </a:schemeClr>
                </a:solidFill>
              </a:rPr>
              <a:t>MAID across the world</a:t>
            </a:r>
          </a:p>
          <a:p>
            <a:pPr marL="457200" lvl="1" indent="0">
              <a:buNone/>
            </a:pPr>
            <a:r>
              <a:rPr lang="en-US" dirty="0">
                <a:solidFill>
                  <a:schemeClr val="bg1">
                    <a:lumMod val="85000"/>
                  </a:schemeClr>
                </a:solidFill>
              </a:rPr>
              <a:t>	</a:t>
            </a:r>
            <a:r>
              <a:rPr lang="en-US" sz="2400" dirty="0">
                <a:solidFill>
                  <a:schemeClr val="bg1">
                    <a:lumMod val="85000"/>
                  </a:schemeClr>
                </a:solidFill>
              </a:rPr>
              <a:t>regulation + research data on attitudes and practices</a:t>
            </a:r>
          </a:p>
          <a:p>
            <a:pPr marL="800100" lvl="1" indent="-342900">
              <a:buFont typeface="+mj-lt"/>
              <a:buAutoNum type="arabicPeriod"/>
            </a:pPr>
            <a:endParaRPr lang="en-US" sz="1800" dirty="0">
              <a:solidFill>
                <a:schemeClr val="bg1">
                  <a:lumMod val="85000"/>
                </a:schemeClr>
              </a:solidFill>
            </a:endParaRPr>
          </a:p>
          <a:p>
            <a:pPr marL="514350" indent="-514350">
              <a:buFont typeface="+mj-lt"/>
              <a:buAutoNum type="arabicPeriod"/>
            </a:pPr>
            <a:r>
              <a:rPr lang="en-US" dirty="0">
                <a:solidFill>
                  <a:schemeClr val="bg1">
                    <a:lumMod val="85000"/>
                  </a:schemeClr>
                </a:solidFill>
              </a:rPr>
              <a:t>Inappropriate end-of-life care?</a:t>
            </a:r>
          </a:p>
          <a:p>
            <a:pPr marL="457200" lvl="1" indent="0">
              <a:buNone/>
            </a:pPr>
            <a:r>
              <a:rPr lang="en-US" dirty="0">
                <a:solidFill>
                  <a:schemeClr val="bg1">
                    <a:lumMod val="85000"/>
                  </a:schemeClr>
                </a:solidFill>
              </a:rPr>
              <a:t>	</a:t>
            </a:r>
            <a:r>
              <a:rPr lang="en-US" sz="2400" dirty="0">
                <a:solidFill>
                  <a:schemeClr val="bg1">
                    <a:lumMod val="85000"/>
                  </a:schemeClr>
                </a:solidFill>
              </a:rPr>
              <a:t>research data based on quality indicators</a:t>
            </a:r>
          </a:p>
          <a:p>
            <a:pPr marL="914400" lvl="1" indent="-457200">
              <a:buFont typeface="+mj-lt"/>
              <a:buAutoNum type="arabicPeriod"/>
            </a:pPr>
            <a:endParaRPr lang="en-US" sz="2400" dirty="0">
              <a:solidFill>
                <a:schemeClr val="bg1">
                  <a:lumMod val="85000"/>
                </a:schemeClr>
              </a:solidFill>
            </a:endParaRPr>
          </a:p>
          <a:p>
            <a:pPr marL="514350" indent="-514350">
              <a:buFont typeface="+mj-lt"/>
              <a:buAutoNum type="arabicPeriod"/>
            </a:pPr>
            <a:r>
              <a:rPr lang="en-US" dirty="0"/>
              <a:t>Advance care planning</a:t>
            </a:r>
          </a:p>
          <a:p>
            <a:pPr marL="457200" lvl="1" indent="0">
              <a:buNone/>
            </a:pPr>
            <a:r>
              <a:rPr lang="en-US" dirty="0">
                <a:solidFill>
                  <a:schemeClr val="bg1">
                    <a:lumMod val="85000"/>
                  </a:schemeClr>
                </a:solidFill>
              </a:rPr>
              <a:t>	</a:t>
            </a:r>
            <a:r>
              <a:rPr lang="en-US" sz="2400" dirty="0">
                <a:solidFill>
                  <a:schemeClr val="tx1">
                    <a:lumMod val="50000"/>
                    <a:lumOff val="50000"/>
                  </a:schemeClr>
                </a:solidFill>
              </a:rPr>
              <a:t>regulation in the </a:t>
            </a:r>
            <a:r>
              <a:rPr lang="en-US" sz="2400" dirty="0" err="1">
                <a:solidFill>
                  <a:schemeClr val="tx1">
                    <a:lumMod val="50000"/>
                    <a:lumOff val="50000"/>
                  </a:schemeClr>
                </a:solidFill>
              </a:rPr>
              <a:t>BeNeLux</a:t>
            </a:r>
            <a:r>
              <a:rPr lang="en-US" sz="2400" dirty="0">
                <a:solidFill>
                  <a:schemeClr val="tx1">
                    <a:lumMod val="50000"/>
                    <a:lumOff val="50000"/>
                  </a:schemeClr>
                </a:solidFill>
              </a:rPr>
              <a:t> +research data based on quality 	indicators</a:t>
            </a:r>
          </a:p>
          <a:p>
            <a:pPr marL="457200" lvl="1" indent="0">
              <a:buNone/>
            </a:pPr>
            <a:endParaRPr lang="en-US" sz="2400" dirty="0">
              <a:solidFill>
                <a:schemeClr val="bg1">
                  <a:lumMod val="85000"/>
                </a:schemeClr>
              </a:solidFill>
            </a:endParaRPr>
          </a:p>
          <a:p>
            <a:pPr marL="514350" indent="-514350">
              <a:buFont typeface="+mj-lt"/>
              <a:buAutoNum type="arabicPeriod"/>
            </a:pPr>
            <a:r>
              <a:rPr lang="en-US" dirty="0">
                <a:solidFill>
                  <a:schemeClr val="bg1">
                    <a:lumMod val="85000"/>
                  </a:schemeClr>
                </a:solidFill>
              </a:rPr>
              <a:t>Other issues for a death with dignity</a:t>
            </a:r>
          </a:p>
          <a:p>
            <a:pPr marL="457200" lvl="1" indent="0">
              <a:buNone/>
            </a:pPr>
            <a:r>
              <a:rPr lang="en-US" dirty="0"/>
              <a:t>	</a:t>
            </a:r>
            <a:endParaRPr lang="en-US" sz="2400" dirty="0"/>
          </a:p>
          <a:p>
            <a:pPr marL="457200" lvl="1" indent="0">
              <a:buNone/>
            </a:pPr>
            <a:endParaRPr lang="en-US" sz="2400" dirty="0"/>
          </a:p>
          <a:p>
            <a:pPr marL="914400" lvl="1" indent="-457200">
              <a:buFont typeface="+mj-lt"/>
              <a:buAutoNum type="arabicPeriod"/>
            </a:pPr>
            <a:endParaRPr lang="en-US" sz="2400" dirty="0"/>
          </a:p>
        </p:txBody>
      </p:sp>
    </p:spTree>
    <p:extLst>
      <p:ext uri="{BB962C8B-B14F-4D97-AF65-F5344CB8AC3E}">
        <p14:creationId xmlns:p14="http://schemas.microsoft.com/office/powerpoint/2010/main" val="8904598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1412875" y="669913"/>
            <a:ext cx="7264400" cy="3436938"/>
          </a:xfrm>
        </p:spPr>
        <p:txBody>
          <a:bodyPr>
            <a:normAutofit/>
          </a:bodyPr>
          <a:lstStyle/>
          <a:p>
            <a:r>
              <a:rPr lang="en-US" dirty="0">
                <a:latin typeface="Verdana" charset="0"/>
                <a:ea typeface="ヒラギノ角ゴ ProN W3" charset="0"/>
                <a:cs typeface="ヒラギノ角ゴ ProN W3" charset="0"/>
              </a:rPr>
              <a:t>Advance Care Planning</a:t>
            </a:r>
            <a:br>
              <a:rPr lang="en-US" sz="4400" dirty="0">
                <a:latin typeface="Verdana" charset="0"/>
                <a:ea typeface="ヒラギノ角ゴ ProN W3" charset="0"/>
                <a:cs typeface="ヒラギノ角ゴ ProN W3" charset="0"/>
              </a:rPr>
            </a:br>
            <a:endParaRPr lang="nl-BE" sz="4400" dirty="0">
              <a:latin typeface="Verdana" charset="0"/>
              <a:ea typeface="ヒラギノ角ゴ ProN W3" charset="0"/>
              <a:cs typeface="ヒラギノ角ゴ ProN W3" charset="0"/>
            </a:endParaRPr>
          </a:p>
        </p:txBody>
      </p:sp>
      <p:sp>
        <p:nvSpPr>
          <p:cNvPr id="14339" name="Tijdelijke aanduiding voor inhoud 2"/>
          <p:cNvSpPr>
            <a:spLocks noGrp="1"/>
          </p:cNvSpPr>
          <p:nvPr>
            <p:ph idx="1"/>
          </p:nvPr>
        </p:nvSpPr>
        <p:spPr>
          <a:xfrm>
            <a:off x="1403350" y="4713288"/>
            <a:ext cx="7264400" cy="1595437"/>
          </a:xfrm>
        </p:spPr>
        <p:txBody>
          <a:bodyPr/>
          <a:lstStyle/>
          <a:p>
            <a:pPr indent="0" eaLnBrk="1" hangingPunct="1">
              <a:buNone/>
            </a:pPr>
            <a:r>
              <a:rPr lang="en-US" b="1" dirty="0">
                <a:latin typeface="Verdana" charset="0"/>
                <a:ea typeface="ヒラギノ角ゴ ProN W3" charset="0"/>
                <a:cs typeface="ヒラギノ角ゴ ProN W3" charset="0"/>
              </a:rPr>
              <a:t>Aline De </a:t>
            </a:r>
            <a:r>
              <a:rPr lang="en-US" b="1" dirty="0" err="1">
                <a:latin typeface="Verdana" charset="0"/>
                <a:ea typeface="ヒラギノ角ゴ ProN W3" charset="0"/>
                <a:cs typeface="ヒラギノ角ゴ ProN W3" charset="0"/>
              </a:rPr>
              <a:t>Vleminck</a:t>
            </a:r>
            <a:endParaRPr lang="en-US" dirty="0">
              <a:latin typeface="Verdana" charset="0"/>
              <a:ea typeface="ヒラギノ角ゴ ProN W3" charset="0"/>
              <a:cs typeface="ヒラギノ角ゴ ProN W3" charset="0"/>
            </a:endParaRPr>
          </a:p>
        </p:txBody>
      </p:sp>
      <p:sp>
        <p:nvSpPr>
          <p:cNvPr id="14340" name="Rectangle 14"/>
          <p:cNvSpPr>
            <a:spLocks/>
          </p:cNvSpPr>
          <p:nvPr/>
        </p:nvSpPr>
        <p:spPr bwMode="auto">
          <a:xfrm>
            <a:off x="5492750" y="6248400"/>
            <a:ext cx="2921000" cy="13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40639" bIns="0"/>
          <a:lstStyle/>
          <a:p>
            <a:pPr marL="39688" algn="r"/>
            <a:endParaRPr lang="en-US" sz="1000">
              <a:solidFill>
                <a:schemeClr val="tx1"/>
              </a:solidFill>
              <a:cs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4264" y="5377373"/>
            <a:ext cx="4191009" cy="1435611"/>
          </a:xfrm>
          <a:prstGeom prst="rect">
            <a:avLst/>
          </a:prstGeom>
        </p:spPr>
      </p:pic>
    </p:spTree>
    <p:extLst>
      <p:ext uri="{BB962C8B-B14F-4D97-AF65-F5344CB8AC3E}">
        <p14:creationId xmlns:p14="http://schemas.microsoft.com/office/powerpoint/2010/main" val="21126916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nl-NL" dirty="0"/>
              <a:t>What is ACP?</a:t>
            </a:r>
          </a:p>
        </p:txBody>
      </p:sp>
      <p:sp>
        <p:nvSpPr>
          <p:cNvPr id="3" name="Tijdelijke aanduiding voor inhoud 2"/>
          <p:cNvSpPr>
            <a:spLocks noGrp="1"/>
          </p:cNvSpPr>
          <p:nvPr>
            <p:ph idx="1"/>
          </p:nvPr>
        </p:nvSpPr>
        <p:spPr/>
        <p:txBody>
          <a:bodyPr>
            <a:normAutofit fontScale="92500" lnSpcReduction="20000"/>
          </a:bodyPr>
          <a:lstStyle/>
          <a:p>
            <a:pPr marL="541338" lvl="1" indent="-541338">
              <a:buClr>
                <a:schemeClr val="accent6">
                  <a:lumMod val="75000"/>
                </a:schemeClr>
              </a:buClr>
              <a:buFont typeface="Wingdings" charset="2"/>
              <a:buChar char="§"/>
            </a:pPr>
            <a:r>
              <a:rPr lang="nl-BE" altLang="en-US" sz="3200" dirty="0">
                <a:solidFill>
                  <a:srgbClr val="E46C0A"/>
                </a:solidFill>
              </a:rPr>
              <a:t>Continuous</a:t>
            </a:r>
            <a:r>
              <a:rPr lang="nl-BE" altLang="en-US" sz="3200" dirty="0"/>
              <a:t> </a:t>
            </a:r>
            <a:r>
              <a:rPr lang="nl-BE" altLang="en-US" sz="3200" dirty="0">
                <a:solidFill>
                  <a:srgbClr val="E46C0A"/>
                </a:solidFill>
              </a:rPr>
              <a:t>process of communication</a:t>
            </a:r>
            <a:r>
              <a:rPr lang="nl-BE" altLang="en-US" sz="3200" dirty="0"/>
              <a:t>, consultation and shared decision-making</a:t>
            </a:r>
          </a:p>
          <a:p>
            <a:pPr marL="541338" lvl="1" indent="-541338">
              <a:buClr>
                <a:schemeClr val="accent6">
                  <a:lumMod val="75000"/>
                </a:schemeClr>
              </a:buClr>
              <a:buFont typeface="Wingdings" charset="2"/>
              <a:buChar char="§"/>
            </a:pPr>
            <a:r>
              <a:rPr lang="nl-BE" altLang="en-US" sz="3200" dirty="0">
                <a:solidFill>
                  <a:srgbClr val="E46C0A"/>
                </a:solidFill>
              </a:rPr>
              <a:t>Patient</a:t>
            </a:r>
            <a:r>
              <a:rPr lang="nl-BE" altLang="en-US" sz="3200" dirty="0"/>
              <a:t>, professional carers, family</a:t>
            </a:r>
          </a:p>
          <a:p>
            <a:pPr marL="541338" lvl="1" indent="-541338">
              <a:buClr>
                <a:schemeClr val="accent6">
                  <a:lumMod val="75000"/>
                </a:schemeClr>
              </a:buClr>
              <a:buFont typeface="Wingdings" charset="2"/>
              <a:buChar char="§"/>
            </a:pPr>
            <a:r>
              <a:rPr lang="nl-BE" altLang="en-US" sz="3200" dirty="0"/>
              <a:t>Exploration of what matters to people, their quality of life, values, wishes, preferences, care goals, end-of-life decisions, … </a:t>
            </a:r>
          </a:p>
          <a:p>
            <a:pPr marL="541338" lvl="1" indent="-541338">
              <a:buClr>
                <a:schemeClr val="accent6">
                  <a:lumMod val="75000"/>
                </a:schemeClr>
              </a:buClr>
              <a:buFont typeface="Wingdings" charset="2"/>
              <a:buChar char="§"/>
            </a:pPr>
            <a:r>
              <a:rPr lang="nl-BE" altLang="en-US" sz="3200" dirty="0">
                <a:solidFill>
                  <a:srgbClr val="E46C0A"/>
                </a:solidFill>
              </a:rPr>
              <a:t>In advance (early enough)</a:t>
            </a:r>
            <a:r>
              <a:rPr lang="nl-BE" altLang="en-US" sz="3200" dirty="0"/>
              <a:t>, aimed at the future: anticipated care planning</a:t>
            </a:r>
          </a:p>
          <a:p>
            <a:pPr marL="541338" lvl="1" indent="-541338">
              <a:buClr>
                <a:schemeClr val="accent6">
                  <a:lumMod val="75000"/>
                </a:schemeClr>
              </a:buClr>
              <a:buFont typeface="Wingdings" charset="2"/>
              <a:buChar char="§"/>
            </a:pPr>
            <a:r>
              <a:rPr lang="nl-BE" altLang="en-US" sz="3200" dirty="0"/>
              <a:t>For when people become </a:t>
            </a:r>
            <a:r>
              <a:rPr lang="nl-BE" altLang="en-US" sz="3200" dirty="0">
                <a:solidFill>
                  <a:schemeClr val="accent6">
                    <a:lumMod val="75000"/>
                  </a:schemeClr>
                </a:solidFill>
              </a:rPr>
              <a:t>incapacitated</a:t>
            </a:r>
            <a:r>
              <a:rPr lang="nl-BE" altLang="en-US" sz="3200" dirty="0"/>
              <a:t>, </a:t>
            </a:r>
            <a:r>
              <a:rPr lang="nl-BE" altLang="en-US" sz="3200" dirty="0">
                <a:solidFill>
                  <a:srgbClr val="E46C0A"/>
                </a:solidFill>
              </a:rPr>
              <a:t>but also </a:t>
            </a:r>
            <a:r>
              <a:rPr lang="nl-BE" altLang="en-US" sz="3200" dirty="0"/>
              <a:t>to allow people time to think about and prepare for the future</a:t>
            </a:r>
          </a:p>
          <a:p>
            <a:pPr marL="0" indent="0">
              <a:buNone/>
            </a:pPr>
            <a:endParaRPr lang="nl-NL" dirty="0"/>
          </a:p>
        </p:txBody>
      </p:sp>
    </p:spTree>
    <p:extLst>
      <p:ext uri="{BB962C8B-B14F-4D97-AF65-F5344CB8AC3E}">
        <p14:creationId xmlns:p14="http://schemas.microsoft.com/office/powerpoint/2010/main" val="20364079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Goals of ACP?</a:t>
            </a:r>
          </a:p>
        </p:txBody>
      </p:sp>
      <p:sp>
        <p:nvSpPr>
          <p:cNvPr id="3" name="Rectangle 2"/>
          <p:cNvSpPr/>
          <p:nvPr/>
        </p:nvSpPr>
        <p:spPr>
          <a:xfrm>
            <a:off x="539552" y="1720840"/>
            <a:ext cx="7920880" cy="3539431"/>
          </a:xfrm>
          <a:prstGeom prst="rect">
            <a:avLst/>
          </a:prstGeom>
        </p:spPr>
        <p:txBody>
          <a:bodyPr wrap="square">
            <a:spAutoFit/>
          </a:bodyPr>
          <a:lstStyle/>
          <a:p>
            <a:pPr marL="457200" indent="-457200">
              <a:buFont typeface="Arial"/>
              <a:buChar char="•"/>
            </a:pPr>
            <a:r>
              <a:rPr lang="en-US" sz="2800" dirty="0"/>
              <a:t>To know wishes and preferences </a:t>
            </a:r>
          </a:p>
          <a:p>
            <a:pPr marL="457200" indent="-457200">
              <a:buFont typeface="Arial"/>
              <a:buChar char="•"/>
            </a:pPr>
            <a:r>
              <a:rPr lang="en-US" sz="2800" dirty="0"/>
              <a:t>To know what brings value to patients</a:t>
            </a:r>
          </a:p>
          <a:p>
            <a:pPr marL="457200" indent="-457200">
              <a:buFont typeface="Arial"/>
              <a:buChar char="•"/>
            </a:pPr>
            <a:r>
              <a:rPr lang="en-US" sz="2800" dirty="0"/>
              <a:t>Care (place and type) consistent with goals; reduce risk over over/</a:t>
            </a:r>
            <a:r>
              <a:rPr lang="en-US" sz="2800" dirty="0" err="1"/>
              <a:t>undertreatment</a:t>
            </a:r>
            <a:endParaRPr lang="en-US" sz="2800" dirty="0"/>
          </a:p>
          <a:p>
            <a:pPr marL="457200" indent="-457200">
              <a:buFont typeface="Arial"/>
              <a:buChar char="•"/>
            </a:pPr>
            <a:r>
              <a:rPr lang="en-US" sz="2800" dirty="0"/>
              <a:t>More consensus in care</a:t>
            </a:r>
          </a:p>
          <a:p>
            <a:pPr marL="457200" indent="-457200">
              <a:buFont typeface="Arial"/>
              <a:buChar char="•"/>
            </a:pPr>
            <a:r>
              <a:rPr lang="en-US" sz="2800" dirty="0"/>
              <a:t>Family feel involved; minimize the burden of decision making on family</a:t>
            </a:r>
          </a:p>
          <a:p>
            <a:pPr marL="457200" indent="-457200">
              <a:buFont typeface="Arial"/>
              <a:buChar char="•"/>
            </a:pPr>
            <a:r>
              <a:rPr lang="en-US" sz="2800" dirty="0"/>
              <a:t>…</a:t>
            </a:r>
          </a:p>
        </p:txBody>
      </p:sp>
    </p:spTree>
    <p:extLst>
      <p:ext uri="{BB962C8B-B14F-4D97-AF65-F5344CB8AC3E}">
        <p14:creationId xmlns:p14="http://schemas.microsoft.com/office/powerpoint/2010/main" val="13518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a:p>
            <a:pPr marL="0" indent="0">
              <a:buNone/>
            </a:pPr>
            <a:r>
              <a:rPr lang="en-US" dirty="0"/>
              <a:t>1. Legislation around assisted dying (including euthanasia) is increasingly debated</a:t>
            </a:r>
          </a:p>
        </p:txBody>
      </p:sp>
    </p:spTree>
    <p:extLst>
      <p:ext uri="{BB962C8B-B14F-4D97-AF65-F5344CB8AC3E}">
        <p14:creationId xmlns:p14="http://schemas.microsoft.com/office/powerpoint/2010/main" val="16493210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l"/>
            <a:r>
              <a:rPr lang="nl-NL" dirty="0"/>
              <a:t>A brief </a:t>
            </a:r>
            <a:r>
              <a:rPr lang="nl-NL" dirty="0" err="1"/>
              <a:t>history</a:t>
            </a:r>
            <a:endParaRPr lang="nl-NL" dirty="0"/>
          </a:p>
        </p:txBody>
      </p:sp>
      <p:sp>
        <p:nvSpPr>
          <p:cNvPr id="3" name="Tijdelijke aanduiding voor inhoud 2"/>
          <p:cNvSpPr>
            <a:spLocks noGrp="1"/>
          </p:cNvSpPr>
          <p:nvPr>
            <p:ph idx="1"/>
          </p:nvPr>
        </p:nvSpPr>
        <p:spPr/>
        <p:txBody>
          <a:bodyPr>
            <a:normAutofit/>
          </a:bodyPr>
          <a:lstStyle/>
          <a:p>
            <a:r>
              <a:rPr lang="nl-NL" sz="2800" dirty="0" err="1"/>
              <a:t>Increased</a:t>
            </a:r>
            <a:r>
              <a:rPr lang="nl-NL" sz="2800" dirty="0"/>
              <a:t> </a:t>
            </a:r>
            <a:r>
              <a:rPr lang="nl-NL" sz="2800" dirty="0" err="1"/>
              <a:t>value</a:t>
            </a:r>
            <a:r>
              <a:rPr lang="nl-NL" sz="2800" dirty="0"/>
              <a:t> on personal </a:t>
            </a:r>
            <a:r>
              <a:rPr lang="nl-NL" sz="2800" dirty="0" err="1"/>
              <a:t>autonomy</a:t>
            </a:r>
            <a:r>
              <a:rPr lang="nl-NL" sz="2800" dirty="0"/>
              <a:t> </a:t>
            </a:r>
            <a:r>
              <a:rPr lang="nl-NL" sz="2800" dirty="0" err="1"/>
              <a:t>and</a:t>
            </a:r>
            <a:r>
              <a:rPr lang="nl-NL" sz="2800" dirty="0"/>
              <a:t> right </a:t>
            </a:r>
            <a:r>
              <a:rPr lang="nl-NL" sz="2800" dirty="0" err="1"/>
              <a:t>to</a:t>
            </a:r>
            <a:r>
              <a:rPr lang="nl-NL" sz="2800" dirty="0"/>
              <a:t> </a:t>
            </a:r>
            <a:r>
              <a:rPr lang="nl-NL" sz="2800" dirty="0" err="1"/>
              <a:t>self-determination</a:t>
            </a:r>
            <a:endParaRPr lang="nl-NL" sz="2800" dirty="0"/>
          </a:p>
          <a:p>
            <a:pPr marL="0" indent="0">
              <a:buNone/>
            </a:pPr>
            <a:endParaRPr lang="nl-NL" sz="2800" dirty="0"/>
          </a:p>
          <a:p>
            <a:r>
              <a:rPr lang="nl-NL" sz="2800" dirty="0" err="1"/>
              <a:t>Patient</a:t>
            </a:r>
            <a:r>
              <a:rPr lang="nl-NL" sz="2800" dirty="0"/>
              <a:t> </a:t>
            </a:r>
            <a:r>
              <a:rPr lang="nl-NL" sz="2800" dirty="0" err="1"/>
              <a:t>Self-Determination</a:t>
            </a:r>
            <a:r>
              <a:rPr lang="nl-NL" sz="2800" dirty="0"/>
              <a:t> Act 1991 in US</a:t>
            </a:r>
          </a:p>
          <a:p>
            <a:endParaRPr lang="nl-NL" sz="2800" dirty="0"/>
          </a:p>
          <a:p>
            <a:r>
              <a:rPr lang="nl-NL" sz="2800" dirty="0" err="1"/>
              <a:t>Growing</a:t>
            </a:r>
            <a:r>
              <a:rPr lang="nl-NL" sz="2800" dirty="0"/>
              <a:t> </a:t>
            </a:r>
            <a:r>
              <a:rPr lang="nl-NL" sz="2800" dirty="0" err="1"/>
              <a:t>recognition</a:t>
            </a:r>
            <a:r>
              <a:rPr lang="nl-NL" sz="2800" dirty="0"/>
              <a:t> </a:t>
            </a:r>
            <a:r>
              <a:rPr lang="nl-NL" sz="2800" dirty="0" err="1"/>
              <a:t>that</a:t>
            </a:r>
            <a:r>
              <a:rPr lang="nl-NL" sz="2800" dirty="0"/>
              <a:t> </a:t>
            </a:r>
            <a:r>
              <a:rPr lang="nl-NL" sz="2800" dirty="0" err="1"/>
              <a:t>completion</a:t>
            </a:r>
            <a:r>
              <a:rPr lang="nl-NL" sz="2800" dirty="0"/>
              <a:t> of </a:t>
            </a:r>
            <a:r>
              <a:rPr lang="nl-NL" sz="2800" dirty="0" err="1"/>
              <a:t>documents</a:t>
            </a:r>
            <a:r>
              <a:rPr lang="nl-NL" sz="2800" dirty="0"/>
              <a:t> </a:t>
            </a:r>
            <a:r>
              <a:rPr lang="nl-NL" sz="2800" dirty="0" err="1"/>
              <a:t>alone</a:t>
            </a:r>
            <a:r>
              <a:rPr lang="nl-NL" sz="2800" dirty="0"/>
              <a:t> is </a:t>
            </a:r>
            <a:r>
              <a:rPr lang="nl-NL" sz="2800" dirty="0" err="1"/>
              <a:t>insufficient</a:t>
            </a:r>
            <a:endParaRPr lang="nl-NL" sz="2800" dirty="0"/>
          </a:p>
          <a:p>
            <a:pPr marL="0" indent="0">
              <a:buNone/>
            </a:pPr>
            <a:endParaRPr lang="nl-NL" sz="2800" dirty="0"/>
          </a:p>
          <a:p>
            <a:r>
              <a:rPr lang="nl-NL" sz="2800" dirty="0" err="1"/>
              <a:t>mid</a:t>
            </a:r>
            <a:r>
              <a:rPr lang="nl-NL" sz="2800" dirty="0"/>
              <a:t> 1990’s: a </a:t>
            </a:r>
            <a:r>
              <a:rPr lang="nl-NL" sz="2800" dirty="0">
                <a:solidFill>
                  <a:srgbClr val="FF6600"/>
                </a:solidFill>
              </a:rPr>
              <a:t>new model </a:t>
            </a:r>
            <a:r>
              <a:rPr lang="nl-NL" sz="2800" dirty="0"/>
              <a:t>of ACP</a:t>
            </a:r>
          </a:p>
        </p:txBody>
      </p:sp>
    </p:spTree>
    <p:extLst>
      <p:ext uri="{BB962C8B-B14F-4D97-AF65-F5344CB8AC3E}">
        <p14:creationId xmlns:p14="http://schemas.microsoft.com/office/powerpoint/2010/main" val="6088517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l"/>
            <a:r>
              <a:rPr lang="nl-BE" dirty="0"/>
              <a:t>ACP </a:t>
            </a:r>
            <a:r>
              <a:rPr lang="nl-NL" altLang="nl-BE" dirty="0">
                <a:sym typeface="Symbol" pitchFamily="18" charset="2"/>
              </a:rPr>
              <a:t> AD</a:t>
            </a:r>
            <a:r>
              <a:rPr lang="en-US" dirty="0"/>
              <a:t> </a:t>
            </a:r>
            <a:endParaRPr lang="nl-NL" dirty="0"/>
          </a:p>
        </p:txBody>
      </p:sp>
      <p:sp>
        <p:nvSpPr>
          <p:cNvPr id="3" name="Tijdelijke aanduiding voor inhoud 2"/>
          <p:cNvSpPr>
            <a:spLocks noGrp="1"/>
          </p:cNvSpPr>
          <p:nvPr>
            <p:ph idx="1"/>
          </p:nvPr>
        </p:nvSpPr>
        <p:spPr/>
        <p:txBody>
          <a:bodyPr>
            <a:normAutofit fontScale="77500" lnSpcReduction="20000"/>
          </a:bodyPr>
          <a:lstStyle/>
          <a:p>
            <a:pPr>
              <a:buFont typeface="Wingdings" charset="2"/>
              <a:buChar char="§"/>
            </a:pPr>
            <a:r>
              <a:rPr lang="en-US" dirty="0"/>
              <a:t>ADs= a possible outcome of ACP</a:t>
            </a:r>
          </a:p>
          <a:p>
            <a:endParaRPr lang="en-US" dirty="0"/>
          </a:p>
          <a:p>
            <a:pPr>
              <a:buFont typeface="Wingdings" charset="2"/>
              <a:buChar char="§"/>
            </a:pPr>
            <a:r>
              <a:rPr lang="en-US" dirty="0"/>
              <a:t>Documented wishes</a:t>
            </a:r>
          </a:p>
          <a:p>
            <a:pPr lvl="1"/>
            <a:r>
              <a:rPr lang="en-US" dirty="0"/>
              <a:t>“</a:t>
            </a:r>
            <a:r>
              <a:rPr lang="en-US" dirty="0">
                <a:solidFill>
                  <a:srgbClr val="E46C0A"/>
                </a:solidFill>
              </a:rPr>
              <a:t>living wills</a:t>
            </a:r>
            <a:r>
              <a:rPr lang="en-US" dirty="0"/>
              <a:t>”: specific directives about the course of treatment healthcare providers and caregivers are to follow</a:t>
            </a:r>
          </a:p>
          <a:p>
            <a:pPr lvl="2"/>
            <a:r>
              <a:rPr lang="en-US" dirty="0"/>
              <a:t>Positive</a:t>
            </a:r>
          </a:p>
          <a:p>
            <a:pPr lvl="2"/>
            <a:r>
              <a:rPr lang="en-US" dirty="0"/>
              <a:t>Negative </a:t>
            </a:r>
          </a:p>
          <a:p>
            <a:pPr lvl="1"/>
            <a:r>
              <a:rPr lang="en-US" dirty="0"/>
              <a:t>“health care proxy” or “</a:t>
            </a:r>
            <a:r>
              <a:rPr lang="en-US" dirty="0">
                <a:solidFill>
                  <a:srgbClr val="E46C0A"/>
                </a:solidFill>
              </a:rPr>
              <a:t>surrogate decision-maker</a:t>
            </a:r>
            <a:r>
              <a:rPr lang="en-US" dirty="0"/>
              <a:t>”</a:t>
            </a:r>
          </a:p>
          <a:p>
            <a:endParaRPr lang="en-US" dirty="0"/>
          </a:p>
          <a:p>
            <a:pPr>
              <a:buFont typeface="Wingdings" charset="2"/>
              <a:buChar char="§"/>
            </a:pPr>
            <a:r>
              <a:rPr lang="en-US" dirty="0"/>
              <a:t>Used only if people are unable to give consent</a:t>
            </a:r>
          </a:p>
          <a:p>
            <a:pPr>
              <a:buFont typeface="Wingdings" charset="2"/>
              <a:buChar char="§"/>
            </a:pPr>
            <a:r>
              <a:rPr lang="en-US" dirty="0"/>
              <a:t>Different legal situations per country!</a:t>
            </a:r>
          </a:p>
          <a:p>
            <a:pPr>
              <a:buFont typeface="Wingdings" charset="2"/>
              <a:buChar char="§"/>
            </a:pPr>
            <a:r>
              <a:rPr lang="en-US" dirty="0"/>
              <a:t>Belgium: Law on patient rights</a:t>
            </a:r>
          </a:p>
          <a:p>
            <a:endParaRPr lang="nl-NL" dirty="0"/>
          </a:p>
        </p:txBody>
      </p:sp>
    </p:spTree>
    <p:extLst>
      <p:ext uri="{BB962C8B-B14F-4D97-AF65-F5344CB8AC3E}">
        <p14:creationId xmlns:p14="http://schemas.microsoft.com/office/powerpoint/2010/main" val="316129598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nl-NL" dirty="0" err="1"/>
              <a:t>Documenting</a:t>
            </a:r>
            <a:r>
              <a:rPr lang="nl-NL" dirty="0"/>
              <a:t> ACP in Belgium</a:t>
            </a:r>
          </a:p>
        </p:txBody>
      </p:sp>
      <p:sp>
        <p:nvSpPr>
          <p:cNvPr id="3" name="Tijdelijke aanduiding voor inhoud 2"/>
          <p:cNvSpPr>
            <a:spLocks noGrp="1"/>
          </p:cNvSpPr>
          <p:nvPr>
            <p:ph idx="1"/>
          </p:nvPr>
        </p:nvSpPr>
        <p:spPr>
          <a:xfrm>
            <a:off x="457200" y="1781628"/>
            <a:ext cx="8229600" cy="4525963"/>
          </a:xfrm>
        </p:spPr>
        <p:txBody>
          <a:bodyPr>
            <a:normAutofit/>
          </a:bodyPr>
          <a:lstStyle/>
          <a:p>
            <a:pPr marL="0" indent="0">
              <a:buNone/>
            </a:pPr>
            <a:r>
              <a:rPr lang="nl-NL" dirty="0"/>
              <a:t>1) </a:t>
            </a:r>
            <a:r>
              <a:rPr lang="nl-NL" dirty="0" err="1"/>
              <a:t>Negative</a:t>
            </a:r>
            <a:r>
              <a:rPr lang="nl-NL" dirty="0"/>
              <a:t> living </a:t>
            </a:r>
            <a:r>
              <a:rPr lang="nl-NL" dirty="0" err="1"/>
              <a:t>will</a:t>
            </a:r>
            <a:r>
              <a:rPr lang="nl-NL" dirty="0"/>
              <a:t> </a:t>
            </a:r>
          </a:p>
          <a:p>
            <a:endParaRPr lang="nl-NL" dirty="0"/>
          </a:p>
          <a:p>
            <a:pPr marL="0" indent="0">
              <a:buNone/>
            </a:pPr>
            <a:r>
              <a:rPr lang="nl-NL" dirty="0"/>
              <a:t>2) Nomination of a </a:t>
            </a:r>
            <a:r>
              <a:rPr lang="nl-NL" dirty="0" err="1"/>
              <a:t>surrogate</a:t>
            </a:r>
            <a:r>
              <a:rPr lang="nl-NL" dirty="0"/>
              <a:t> </a:t>
            </a:r>
            <a:r>
              <a:rPr lang="nl-NL" dirty="0" err="1"/>
              <a:t>decision-maker</a:t>
            </a:r>
            <a:endParaRPr lang="nl-NL" dirty="0"/>
          </a:p>
          <a:p>
            <a:endParaRPr lang="nl-NL" dirty="0"/>
          </a:p>
          <a:p>
            <a:pPr marL="0" indent="0">
              <a:buNone/>
            </a:pPr>
            <a:r>
              <a:rPr lang="nl-NL" dirty="0"/>
              <a:t>3) </a:t>
            </a:r>
            <a:r>
              <a:rPr lang="nl-NL" dirty="0" err="1"/>
              <a:t>Positive</a:t>
            </a:r>
            <a:r>
              <a:rPr lang="nl-NL" dirty="0"/>
              <a:t> living </a:t>
            </a:r>
            <a:r>
              <a:rPr lang="nl-NL" dirty="0" err="1"/>
              <a:t>will</a:t>
            </a:r>
            <a:r>
              <a:rPr lang="nl-NL" dirty="0"/>
              <a:t> (incl. AD on </a:t>
            </a:r>
            <a:r>
              <a:rPr lang="nl-NL" dirty="0" err="1"/>
              <a:t>euthanasia</a:t>
            </a:r>
            <a:r>
              <a:rPr lang="nl-NL" dirty="0"/>
              <a:t>)</a:t>
            </a:r>
          </a:p>
          <a:p>
            <a:pPr marL="0" indent="0">
              <a:buNone/>
            </a:pPr>
            <a:endParaRPr lang="nl-NL" dirty="0"/>
          </a:p>
        </p:txBody>
      </p:sp>
    </p:spTree>
    <p:extLst>
      <p:ext uri="{BB962C8B-B14F-4D97-AF65-F5344CB8AC3E}">
        <p14:creationId xmlns:p14="http://schemas.microsoft.com/office/powerpoint/2010/main" val="1546003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l"/>
            <a:r>
              <a:rPr lang="nl-NL" dirty="0" err="1"/>
              <a:t>Negative</a:t>
            </a:r>
            <a:r>
              <a:rPr lang="nl-NL" dirty="0"/>
              <a:t> living </a:t>
            </a:r>
            <a:r>
              <a:rPr lang="nl-NL" dirty="0" err="1"/>
              <a:t>will</a:t>
            </a:r>
            <a:endParaRPr lang="nl-NL" dirty="0"/>
          </a:p>
        </p:txBody>
      </p:sp>
      <p:sp>
        <p:nvSpPr>
          <p:cNvPr id="3" name="Tijdelijke aanduiding voor inhoud 2"/>
          <p:cNvSpPr>
            <a:spLocks noGrp="1"/>
          </p:cNvSpPr>
          <p:nvPr>
            <p:ph idx="1"/>
          </p:nvPr>
        </p:nvSpPr>
        <p:spPr/>
        <p:txBody>
          <a:bodyPr/>
          <a:lstStyle/>
          <a:p>
            <a:r>
              <a:rPr lang="nl-NL" sz="2800" dirty="0"/>
              <a:t>Advance </a:t>
            </a:r>
            <a:r>
              <a:rPr lang="nl-NL" sz="2800" dirty="0" err="1"/>
              <a:t>directive</a:t>
            </a:r>
            <a:r>
              <a:rPr lang="nl-NL" sz="2800" dirty="0"/>
              <a:t> </a:t>
            </a:r>
            <a:r>
              <a:rPr lang="nl-NL" sz="2800" dirty="0" err="1"/>
              <a:t>to</a:t>
            </a:r>
            <a:r>
              <a:rPr lang="nl-NL" sz="2800" dirty="0"/>
              <a:t> </a:t>
            </a:r>
            <a:r>
              <a:rPr lang="nl-NL" sz="2800" dirty="0" err="1"/>
              <a:t>refuse</a:t>
            </a:r>
            <a:r>
              <a:rPr lang="nl-NL" sz="2800" dirty="0"/>
              <a:t> treatment</a:t>
            </a:r>
          </a:p>
          <a:p>
            <a:r>
              <a:rPr lang="nl-NL" sz="2800" dirty="0" err="1"/>
              <a:t>Legally</a:t>
            </a:r>
            <a:r>
              <a:rPr lang="nl-NL" sz="2800" dirty="0"/>
              <a:t> binding statements</a:t>
            </a:r>
          </a:p>
          <a:p>
            <a:r>
              <a:rPr lang="nl-NL" sz="2800" dirty="0" err="1"/>
              <a:t>Allow</a:t>
            </a:r>
            <a:r>
              <a:rPr lang="nl-NL" sz="2800" dirty="0"/>
              <a:t> </a:t>
            </a:r>
            <a:r>
              <a:rPr lang="nl-NL" sz="2800" dirty="0" err="1"/>
              <a:t>patients</a:t>
            </a:r>
            <a:r>
              <a:rPr lang="nl-NL" sz="2800" dirty="0"/>
              <a:t> </a:t>
            </a:r>
            <a:r>
              <a:rPr lang="nl-NL" sz="2800" dirty="0" err="1"/>
              <a:t>to</a:t>
            </a:r>
            <a:r>
              <a:rPr lang="nl-NL" sz="2800" dirty="0"/>
              <a:t> </a:t>
            </a:r>
            <a:r>
              <a:rPr lang="nl-NL" sz="2800" dirty="0" err="1"/>
              <a:t>refuse</a:t>
            </a:r>
            <a:r>
              <a:rPr lang="nl-NL" sz="2800" dirty="0"/>
              <a:t> </a:t>
            </a:r>
            <a:r>
              <a:rPr lang="nl-NL" sz="2800" dirty="0" err="1"/>
              <a:t>specific</a:t>
            </a:r>
            <a:r>
              <a:rPr lang="nl-NL" sz="2800" dirty="0"/>
              <a:t> </a:t>
            </a:r>
            <a:r>
              <a:rPr lang="nl-NL" sz="2800" dirty="0" err="1"/>
              <a:t>medical</a:t>
            </a:r>
            <a:r>
              <a:rPr lang="nl-NL" sz="2800" dirty="0"/>
              <a:t> </a:t>
            </a:r>
            <a:r>
              <a:rPr lang="nl-NL" sz="2800" dirty="0" err="1"/>
              <a:t>treatments</a:t>
            </a:r>
            <a:endParaRPr lang="nl-NL" sz="2800" dirty="0"/>
          </a:p>
          <a:p>
            <a:r>
              <a:rPr lang="nl-NL" sz="2800" dirty="0" err="1"/>
              <a:t>Indefinite</a:t>
            </a:r>
            <a:r>
              <a:rPr lang="nl-NL" sz="2800" dirty="0"/>
              <a:t> </a:t>
            </a:r>
            <a:r>
              <a:rPr lang="nl-NL" sz="2800" dirty="0" err="1"/>
              <a:t>and</a:t>
            </a:r>
            <a:r>
              <a:rPr lang="nl-NL" sz="2800" dirty="0"/>
              <a:t> </a:t>
            </a:r>
            <a:r>
              <a:rPr lang="nl-NL" sz="2800" dirty="0" err="1"/>
              <a:t>can</a:t>
            </a:r>
            <a:r>
              <a:rPr lang="nl-NL" sz="2800" dirty="0"/>
              <a:t> </a:t>
            </a:r>
            <a:r>
              <a:rPr lang="nl-NL" sz="2800" dirty="0" err="1"/>
              <a:t>always</a:t>
            </a:r>
            <a:r>
              <a:rPr lang="nl-NL" sz="2800" dirty="0"/>
              <a:t> </a:t>
            </a:r>
            <a:r>
              <a:rPr lang="nl-NL" sz="2800" dirty="0" err="1"/>
              <a:t>be</a:t>
            </a:r>
            <a:r>
              <a:rPr lang="nl-NL" sz="2800" dirty="0"/>
              <a:t> </a:t>
            </a:r>
            <a:r>
              <a:rPr lang="nl-NL" sz="2800" dirty="0" err="1"/>
              <a:t>changed</a:t>
            </a:r>
            <a:r>
              <a:rPr lang="nl-NL" sz="2800" dirty="0"/>
              <a:t>/</a:t>
            </a:r>
            <a:r>
              <a:rPr lang="nl-NL" sz="2800" dirty="0" err="1"/>
              <a:t>withdrawn</a:t>
            </a:r>
            <a:r>
              <a:rPr lang="nl-NL" sz="2800" dirty="0"/>
              <a:t> </a:t>
            </a:r>
          </a:p>
          <a:p>
            <a:pPr lvl="1"/>
            <a:r>
              <a:rPr lang="nl-NL" sz="2400" dirty="0" err="1">
                <a:solidFill>
                  <a:schemeClr val="bg1">
                    <a:lumMod val="50000"/>
                  </a:schemeClr>
                </a:solidFill>
              </a:rPr>
              <a:t>Regular</a:t>
            </a:r>
            <a:r>
              <a:rPr lang="nl-NL" sz="2400" dirty="0">
                <a:solidFill>
                  <a:schemeClr val="bg1">
                    <a:lumMod val="50000"/>
                  </a:schemeClr>
                </a:solidFill>
              </a:rPr>
              <a:t> </a:t>
            </a:r>
            <a:r>
              <a:rPr lang="nl-NL" sz="2400" dirty="0" err="1">
                <a:solidFill>
                  <a:schemeClr val="bg1">
                    <a:lumMod val="50000"/>
                  </a:schemeClr>
                </a:solidFill>
              </a:rPr>
              <a:t>revision</a:t>
            </a:r>
            <a:r>
              <a:rPr lang="nl-NL" sz="2400" dirty="0">
                <a:solidFill>
                  <a:schemeClr val="bg1">
                    <a:lumMod val="50000"/>
                  </a:schemeClr>
                </a:solidFill>
              </a:rPr>
              <a:t> is </a:t>
            </a:r>
            <a:r>
              <a:rPr lang="nl-NL" sz="2400" dirty="0" err="1">
                <a:solidFill>
                  <a:schemeClr val="bg1">
                    <a:lumMod val="50000"/>
                  </a:schemeClr>
                </a:solidFill>
              </a:rPr>
              <a:t>recommended</a:t>
            </a:r>
            <a:endParaRPr lang="nl-NL" sz="2400" dirty="0">
              <a:solidFill>
                <a:schemeClr val="bg1">
                  <a:lumMod val="50000"/>
                </a:schemeClr>
              </a:solidFill>
            </a:endParaRPr>
          </a:p>
          <a:p>
            <a:r>
              <a:rPr lang="nl-NL" sz="2800" dirty="0" err="1"/>
              <a:t>Only</a:t>
            </a:r>
            <a:r>
              <a:rPr lang="nl-NL" sz="2800" dirty="0"/>
              <a:t> </a:t>
            </a:r>
            <a:r>
              <a:rPr lang="nl-NL" sz="2800" dirty="0" err="1"/>
              <a:t>comes</a:t>
            </a:r>
            <a:r>
              <a:rPr lang="nl-NL" sz="2800" dirty="0"/>
              <a:t> </a:t>
            </a:r>
            <a:r>
              <a:rPr lang="nl-NL" sz="2800" dirty="0" err="1"/>
              <a:t>into</a:t>
            </a:r>
            <a:r>
              <a:rPr lang="nl-NL" sz="2800" dirty="0"/>
              <a:t> effect </a:t>
            </a:r>
            <a:r>
              <a:rPr lang="nl-NL" sz="2800" dirty="0" err="1"/>
              <a:t>when</a:t>
            </a:r>
            <a:r>
              <a:rPr lang="nl-NL" sz="2800" dirty="0"/>
              <a:t> </a:t>
            </a:r>
            <a:r>
              <a:rPr lang="nl-NL" sz="2800" dirty="0" err="1"/>
              <a:t>patient</a:t>
            </a:r>
            <a:r>
              <a:rPr lang="nl-NL" sz="2800" dirty="0"/>
              <a:t> </a:t>
            </a:r>
            <a:r>
              <a:rPr lang="nl-NL" sz="2800" dirty="0" err="1"/>
              <a:t>loses</a:t>
            </a:r>
            <a:r>
              <a:rPr lang="nl-NL" sz="2800" dirty="0"/>
              <a:t> </a:t>
            </a:r>
            <a:r>
              <a:rPr lang="nl-NL" sz="2800" dirty="0" err="1"/>
              <a:t>capacity</a:t>
            </a:r>
            <a:endParaRPr lang="nl-NL" sz="2800" dirty="0"/>
          </a:p>
          <a:p>
            <a:r>
              <a:rPr lang="nl-NL" sz="2800" dirty="0"/>
              <a:t>No </a:t>
            </a:r>
            <a:r>
              <a:rPr lang="nl-NL" sz="2800" dirty="0" err="1"/>
              <a:t>possibility</a:t>
            </a:r>
            <a:r>
              <a:rPr lang="nl-NL" sz="2800" dirty="0"/>
              <a:t> of </a:t>
            </a:r>
            <a:r>
              <a:rPr lang="nl-NL" sz="2800" dirty="0" err="1"/>
              <a:t>registration</a:t>
            </a:r>
            <a:endParaRPr lang="nl-NL" sz="2800" dirty="0"/>
          </a:p>
          <a:p>
            <a:endParaRPr lang="nl-NL" dirty="0"/>
          </a:p>
        </p:txBody>
      </p:sp>
    </p:spTree>
    <p:extLst>
      <p:ext uri="{BB962C8B-B14F-4D97-AF65-F5344CB8AC3E}">
        <p14:creationId xmlns:p14="http://schemas.microsoft.com/office/powerpoint/2010/main" val="35020302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l"/>
            <a:r>
              <a:rPr lang="nl-NL" dirty="0"/>
              <a:t>Nomination of a </a:t>
            </a:r>
            <a:r>
              <a:rPr lang="nl-NL" dirty="0" err="1"/>
              <a:t>surrogate</a:t>
            </a:r>
            <a:r>
              <a:rPr lang="nl-NL" dirty="0"/>
              <a:t> </a:t>
            </a:r>
            <a:r>
              <a:rPr lang="nl-NL" dirty="0" err="1"/>
              <a:t>decision-maker</a:t>
            </a:r>
            <a:endParaRPr lang="nl-NL" dirty="0"/>
          </a:p>
        </p:txBody>
      </p:sp>
      <p:sp>
        <p:nvSpPr>
          <p:cNvPr id="3" name="Tijdelijke aanduiding voor inhoud 2"/>
          <p:cNvSpPr>
            <a:spLocks noGrp="1"/>
          </p:cNvSpPr>
          <p:nvPr>
            <p:ph idx="1"/>
          </p:nvPr>
        </p:nvSpPr>
        <p:spPr>
          <a:xfrm>
            <a:off x="457200" y="2017486"/>
            <a:ext cx="8229600" cy="4525963"/>
          </a:xfrm>
        </p:spPr>
        <p:txBody>
          <a:bodyPr/>
          <a:lstStyle/>
          <a:p>
            <a:r>
              <a:rPr lang="nl-NL" dirty="0" err="1"/>
              <a:t>Appointment</a:t>
            </a:r>
            <a:r>
              <a:rPr lang="nl-NL" dirty="0"/>
              <a:t> via a AD</a:t>
            </a:r>
          </a:p>
          <a:p>
            <a:r>
              <a:rPr lang="nl-NL" dirty="0"/>
              <a:t>Adult </a:t>
            </a:r>
            <a:r>
              <a:rPr lang="nl-NL" dirty="0" err="1"/>
              <a:t>that</a:t>
            </a:r>
            <a:r>
              <a:rPr lang="nl-NL" dirty="0"/>
              <a:t> </a:t>
            </a:r>
            <a:r>
              <a:rPr lang="nl-NL" dirty="0" err="1"/>
              <a:t>represents</a:t>
            </a:r>
            <a:r>
              <a:rPr lang="nl-NL" dirty="0"/>
              <a:t> the </a:t>
            </a:r>
            <a:r>
              <a:rPr lang="nl-NL" dirty="0" err="1"/>
              <a:t>patient</a:t>
            </a:r>
            <a:r>
              <a:rPr lang="nl-NL" dirty="0"/>
              <a:t> </a:t>
            </a:r>
            <a:r>
              <a:rPr lang="nl-NL" dirty="0" err="1"/>
              <a:t>if</a:t>
            </a:r>
            <a:r>
              <a:rPr lang="nl-NL" dirty="0"/>
              <a:t> </a:t>
            </a:r>
            <a:r>
              <a:rPr lang="nl-NL" dirty="0" err="1"/>
              <a:t>and</a:t>
            </a:r>
            <a:r>
              <a:rPr lang="nl-NL" dirty="0"/>
              <a:t> as long as </a:t>
            </a:r>
            <a:r>
              <a:rPr lang="nl-NL" dirty="0" err="1"/>
              <a:t>patient</a:t>
            </a:r>
            <a:r>
              <a:rPr lang="nl-NL" dirty="0"/>
              <a:t> has </a:t>
            </a:r>
            <a:r>
              <a:rPr lang="nl-NL" dirty="0" err="1"/>
              <a:t>lack</a:t>
            </a:r>
            <a:r>
              <a:rPr lang="nl-NL" dirty="0"/>
              <a:t> of </a:t>
            </a:r>
            <a:r>
              <a:rPr lang="nl-NL" dirty="0" err="1"/>
              <a:t>capacity</a:t>
            </a:r>
            <a:endParaRPr lang="nl-NL" dirty="0"/>
          </a:p>
          <a:p>
            <a:r>
              <a:rPr lang="nl-NL" dirty="0"/>
              <a:t>AD has </a:t>
            </a:r>
            <a:r>
              <a:rPr lang="nl-NL" dirty="0" err="1"/>
              <a:t>to</a:t>
            </a:r>
            <a:r>
              <a:rPr lang="nl-NL" dirty="0"/>
              <a:t> </a:t>
            </a:r>
            <a:r>
              <a:rPr lang="nl-NL" dirty="0" err="1"/>
              <a:t>be</a:t>
            </a:r>
            <a:r>
              <a:rPr lang="nl-NL" dirty="0"/>
              <a:t> </a:t>
            </a:r>
            <a:r>
              <a:rPr lang="nl-NL" dirty="0" err="1"/>
              <a:t>signed</a:t>
            </a:r>
            <a:r>
              <a:rPr lang="nl-NL" dirty="0"/>
              <a:t> </a:t>
            </a:r>
            <a:r>
              <a:rPr lang="nl-NL" dirty="0" err="1"/>
              <a:t>by</a:t>
            </a:r>
            <a:r>
              <a:rPr lang="nl-NL" dirty="0"/>
              <a:t> </a:t>
            </a:r>
            <a:r>
              <a:rPr lang="nl-NL" dirty="0" err="1"/>
              <a:t>patient</a:t>
            </a:r>
            <a:r>
              <a:rPr lang="nl-NL" dirty="0"/>
              <a:t> </a:t>
            </a:r>
            <a:r>
              <a:rPr lang="nl-NL" dirty="0" err="1"/>
              <a:t>and</a:t>
            </a:r>
            <a:r>
              <a:rPr lang="nl-NL" dirty="0"/>
              <a:t> SDM</a:t>
            </a:r>
          </a:p>
          <a:p>
            <a:r>
              <a:rPr lang="nl-NL" dirty="0" err="1"/>
              <a:t>Legally</a:t>
            </a:r>
            <a:r>
              <a:rPr lang="nl-NL" dirty="0"/>
              <a:t> binding</a:t>
            </a:r>
          </a:p>
          <a:p>
            <a:endParaRPr lang="nl-NL" dirty="0"/>
          </a:p>
        </p:txBody>
      </p:sp>
    </p:spTree>
    <p:extLst>
      <p:ext uri="{BB962C8B-B14F-4D97-AF65-F5344CB8AC3E}">
        <p14:creationId xmlns:p14="http://schemas.microsoft.com/office/powerpoint/2010/main" val="35643323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nl-NL" dirty="0" err="1"/>
              <a:t>Positive</a:t>
            </a:r>
            <a:r>
              <a:rPr lang="nl-NL" dirty="0"/>
              <a:t> living </a:t>
            </a:r>
            <a:r>
              <a:rPr lang="nl-NL" dirty="0" err="1"/>
              <a:t>will</a:t>
            </a:r>
            <a:endParaRPr lang="nl-NL" dirty="0"/>
          </a:p>
        </p:txBody>
      </p:sp>
      <p:sp>
        <p:nvSpPr>
          <p:cNvPr id="3" name="Tijdelijke aanduiding voor inhoud 2"/>
          <p:cNvSpPr>
            <a:spLocks noGrp="1"/>
          </p:cNvSpPr>
          <p:nvPr>
            <p:ph idx="1"/>
          </p:nvPr>
        </p:nvSpPr>
        <p:spPr/>
        <p:txBody>
          <a:bodyPr/>
          <a:lstStyle/>
          <a:p>
            <a:r>
              <a:rPr lang="nl-NL" dirty="0"/>
              <a:t>Advance statements</a:t>
            </a:r>
          </a:p>
          <a:p>
            <a:r>
              <a:rPr lang="nl-NL" dirty="0" err="1"/>
              <a:t>To</a:t>
            </a:r>
            <a:r>
              <a:rPr lang="nl-NL" dirty="0"/>
              <a:t> document </a:t>
            </a:r>
            <a:r>
              <a:rPr lang="nl-NL" dirty="0" err="1"/>
              <a:t>general</a:t>
            </a:r>
            <a:r>
              <a:rPr lang="nl-NL" dirty="0"/>
              <a:t> </a:t>
            </a:r>
            <a:r>
              <a:rPr lang="nl-NL" dirty="0" err="1"/>
              <a:t>wishes</a:t>
            </a:r>
            <a:r>
              <a:rPr lang="nl-NL" dirty="0"/>
              <a:t> or personal </a:t>
            </a:r>
            <a:r>
              <a:rPr lang="nl-NL" dirty="0" err="1"/>
              <a:t>preferences</a:t>
            </a:r>
            <a:r>
              <a:rPr lang="nl-NL" dirty="0"/>
              <a:t> </a:t>
            </a:r>
            <a:r>
              <a:rPr lang="nl-NL" dirty="0" err="1"/>
              <a:t>about</a:t>
            </a:r>
            <a:r>
              <a:rPr lang="nl-NL" dirty="0"/>
              <a:t> </a:t>
            </a:r>
            <a:r>
              <a:rPr lang="nl-NL" dirty="0" err="1"/>
              <a:t>future</a:t>
            </a:r>
            <a:r>
              <a:rPr lang="nl-NL" dirty="0"/>
              <a:t> care </a:t>
            </a:r>
            <a:r>
              <a:rPr lang="nl-NL" dirty="0" err="1"/>
              <a:t>and</a:t>
            </a:r>
            <a:r>
              <a:rPr lang="nl-NL" dirty="0"/>
              <a:t> treatment</a:t>
            </a:r>
          </a:p>
          <a:p>
            <a:r>
              <a:rPr lang="nl-NL" dirty="0" err="1"/>
              <a:t>Positive</a:t>
            </a:r>
            <a:r>
              <a:rPr lang="nl-NL" dirty="0"/>
              <a:t>: </a:t>
            </a:r>
            <a:r>
              <a:rPr lang="nl-NL" dirty="0" err="1"/>
              <a:t>what</a:t>
            </a:r>
            <a:r>
              <a:rPr lang="nl-NL" dirty="0"/>
              <a:t> </a:t>
            </a:r>
            <a:r>
              <a:rPr lang="nl-NL" dirty="0" err="1"/>
              <a:t>patient</a:t>
            </a:r>
            <a:r>
              <a:rPr lang="nl-NL" dirty="0"/>
              <a:t> do want (</a:t>
            </a:r>
            <a:r>
              <a:rPr lang="nl-NL" dirty="0" err="1"/>
              <a:t>instead</a:t>
            </a:r>
            <a:r>
              <a:rPr lang="nl-NL" dirty="0"/>
              <a:t> of </a:t>
            </a:r>
            <a:r>
              <a:rPr lang="nl-NL" dirty="0" err="1"/>
              <a:t>what</a:t>
            </a:r>
            <a:r>
              <a:rPr lang="nl-NL" dirty="0"/>
              <a:t> </a:t>
            </a:r>
            <a:r>
              <a:rPr lang="nl-NL" dirty="0" err="1"/>
              <a:t>they</a:t>
            </a:r>
            <a:r>
              <a:rPr lang="nl-NL" dirty="0"/>
              <a:t> </a:t>
            </a:r>
            <a:r>
              <a:rPr lang="nl-NL" dirty="0" err="1"/>
              <a:t>don’t</a:t>
            </a:r>
            <a:r>
              <a:rPr lang="nl-NL" dirty="0"/>
              <a:t> want)</a:t>
            </a:r>
          </a:p>
          <a:p>
            <a:r>
              <a:rPr lang="nl-NL" dirty="0" err="1"/>
              <a:t>Not</a:t>
            </a:r>
            <a:r>
              <a:rPr lang="nl-NL" dirty="0"/>
              <a:t> </a:t>
            </a:r>
            <a:r>
              <a:rPr lang="nl-NL" dirty="0" err="1"/>
              <a:t>legally</a:t>
            </a:r>
            <a:r>
              <a:rPr lang="nl-NL" dirty="0"/>
              <a:t> binding</a:t>
            </a:r>
          </a:p>
          <a:p>
            <a:endParaRPr lang="nl-NL" dirty="0"/>
          </a:p>
          <a:p>
            <a:pPr marL="0" indent="0">
              <a:buNone/>
            </a:pPr>
            <a:r>
              <a:rPr lang="nl-NL" dirty="0">
                <a:sym typeface="Wingdings"/>
              </a:rPr>
              <a:t> Belgium: AD on </a:t>
            </a:r>
            <a:r>
              <a:rPr lang="nl-NL" dirty="0" err="1">
                <a:sym typeface="Wingdings"/>
              </a:rPr>
              <a:t>euthanasia</a:t>
            </a:r>
            <a:endParaRPr lang="nl-NL" dirty="0"/>
          </a:p>
        </p:txBody>
      </p:sp>
    </p:spTree>
    <p:extLst>
      <p:ext uri="{BB962C8B-B14F-4D97-AF65-F5344CB8AC3E}">
        <p14:creationId xmlns:p14="http://schemas.microsoft.com/office/powerpoint/2010/main" val="15190131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Tijdelijke aanduiding voor inhoud 2"/>
          <p:cNvSpPr>
            <a:spLocks noGrp="1"/>
          </p:cNvSpPr>
          <p:nvPr>
            <p:ph idx="1"/>
          </p:nvPr>
        </p:nvSpPr>
        <p:spPr/>
        <p:txBody>
          <a:bodyPr>
            <a:normAutofit/>
          </a:bodyPr>
          <a:lstStyle/>
          <a:p>
            <a:pPr marL="0" indent="0" algn="ctr">
              <a:buNone/>
            </a:pPr>
            <a:endParaRPr lang="nl-NL" sz="4000" dirty="0"/>
          </a:p>
          <a:p>
            <a:pPr marL="0" indent="0" algn="ctr">
              <a:buNone/>
            </a:pPr>
            <a:r>
              <a:rPr lang="nl-NL" sz="4000" dirty="0" err="1"/>
              <a:t>Increasing</a:t>
            </a:r>
            <a:r>
              <a:rPr lang="nl-NL" sz="4000" dirty="0"/>
              <a:t> attention </a:t>
            </a:r>
            <a:r>
              <a:rPr lang="nl-NL" sz="4000" dirty="0" err="1"/>
              <a:t>for</a:t>
            </a:r>
            <a:r>
              <a:rPr lang="nl-NL" sz="4000" dirty="0"/>
              <a:t> ACP </a:t>
            </a:r>
          </a:p>
          <a:p>
            <a:pPr marL="0" indent="0" algn="ctr">
              <a:buNone/>
            </a:pPr>
            <a:r>
              <a:rPr lang="nl-NL" sz="4000" dirty="0"/>
              <a:t>in </a:t>
            </a:r>
            <a:r>
              <a:rPr lang="nl-NL" sz="4000" u="sng" dirty="0" err="1"/>
              <a:t>practice</a:t>
            </a:r>
            <a:r>
              <a:rPr lang="nl-NL" sz="4000" dirty="0"/>
              <a:t> </a:t>
            </a:r>
            <a:r>
              <a:rPr lang="nl-NL" sz="4000" dirty="0" err="1"/>
              <a:t>and</a:t>
            </a:r>
            <a:r>
              <a:rPr lang="nl-NL" sz="4000" dirty="0"/>
              <a:t> </a:t>
            </a:r>
            <a:r>
              <a:rPr lang="nl-NL" sz="4000" u="sng" dirty="0"/>
              <a:t>research</a:t>
            </a:r>
          </a:p>
        </p:txBody>
      </p:sp>
    </p:spTree>
    <p:extLst>
      <p:ext uri="{BB962C8B-B14F-4D97-AF65-F5344CB8AC3E}">
        <p14:creationId xmlns:p14="http://schemas.microsoft.com/office/powerpoint/2010/main" val="13380632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363272" cy="868958"/>
          </a:xfrm>
        </p:spPr>
        <p:txBody>
          <a:bodyPr>
            <a:noAutofit/>
          </a:bodyPr>
          <a:lstStyle/>
          <a:p>
            <a:r>
              <a:rPr lang="nl-BE" sz="3600" dirty="0"/>
              <a:t>ACP policy in nursing homes established</a:t>
            </a:r>
            <a:endParaRPr lang="en-US" sz="3600" dirty="0"/>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a:blip r:embed="rId3" cstate="print"/>
          <a:srcRect/>
          <a:stretch>
            <a:fillRect/>
          </a:stretch>
        </p:blipFill>
        <p:spPr bwMode="auto">
          <a:xfrm>
            <a:off x="35496" y="1173435"/>
            <a:ext cx="8921750" cy="5495925"/>
          </a:xfrm>
          <a:prstGeom prst="rect">
            <a:avLst/>
          </a:prstGeom>
          <a:noFill/>
          <a:ln w="9525">
            <a:noFill/>
            <a:miter lim="800000"/>
            <a:headEnd/>
            <a:tailEnd/>
          </a:ln>
        </p:spPr>
      </p:pic>
      <p:sp>
        <p:nvSpPr>
          <p:cNvPr id="5" name="Rectangle 4"/>
          <p:cNvSpPr/>
          <p:nvPr/>
        </p:nvSpPr>
        <p:spPr>
          <a:xfrm>
            <a:off x="395536" y="6299473"/>
            <a:ext cx="7848600" cy="369887"/>
          </a:xfrm>
          <a:prstGeom prst="rect">
            <a:avLst/>
          </a:prstGeom>
        </p:spPr>
        <p:txBody>
          <a:bodyPr>
            <a:spAutoFit/>
          </a:bodyPr>
          <a:lstStyle/>
          <a:p>
            <a:pPr>
              <a:defRPr/>
            </a:pPr>
            <a:r>
              <a:rPr lang="en-US" i="1" dirty="0">
                <a:solidFill>
                  <a:schemeClr val="tx2"/>
                </a:solidFill>
              </a:rPr>
              <a:t>De </a:t>
            </a:r>
            <a:r>
              <a:rPr lang="en-US" i="1" dirty="0" err="1">
                <a:solidFill>
                  <a:schemeClr val="tx2"/>
                </a:solidFill>
              </a:rPr>
              <a:t>Gendt</a:t>
            </a:r>
            <a:r>
              <a:rPr lang="en-US" i="1" dirty="0">
                <a:solidFill>
                  <a:schemeClr val="tx2"/>
                </a:solidFill>
              </a:rPr>
              <a:t> et al </a:t>
            </a:r>
            <a:r>
              <a:rPr lang="en-US" i="1" dirty="0" err="1">
                <a:solidFill>
                  <a:schemeClr val="tx2"/>
                </a:solidFill>
              </a:rPr>
              <a:t>Eur</a:t>
            </a:r>
            <a:r>
              <a:rPr lang="en-US" i="1" dirty="0">
                <a:solidFill>
                  <a:schemeClr val="tx2"/>
                </a:solidFill>
              </a:rPr>
              <a:t> J Public Health. 2010 Apr;20(2):189-94.</a:t>
            </a:r>
          </a:p>
        </p:txBody>
      </p:sp>
      <p:sp>
        <p:nvSpPr>
          <p:cNvPr id="6" name="Rechthoek 5"/>
          <p:cNvSpPr/>
          <p:nvPr/>
        </p:nvSpPr>
        <p:spPr>
          <a:xfrm>
            <a:off x="2111057" y="1810609"/>
            <a:ext cx="3186657" cy="2351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nl-NL" sz="1600" dirty="0" err="1">
                <a:solidFill>
                  <a:schemeClr val="tx1"/>
                </a:solidFill>
              </a:rPr>
              <a:t>Only</a:t>
            </a:r>
            <a:r>
              <a:rPr lang="nl-NL" sz="1600" dirty="0">
                <a:solidFill>
                  <a:schemeClr val="tx1"/>
                </a:solidFill>
              </a:rPr>
              <a:t> </a:t>
            </a:r>
            <a:r>
              <a:rPr lang="nl-NL" sz="1600" dirty="0" err="1">
                <a:solidFill>
                  <a:schemeClr val="tx1"/>
                </a:solidFill>
              </a:rPr>
              <a:t>patient-specific</a:t>
            </a:r>
            <a:r>
              <a:rPr lang="nl-NL" sz="1600" dirty="0">
                <a:solidFill>
                  <a:schemeClr val="tx1"/>
                </a:solidFill>
              </a:rPr>
              <a:t> </a:t>
            </a:r>
            <a:r>
              <a:rPr lang="nl-NL" sz="1600" dirty="0" err="1">
                <a:solidFill>
                  <a:schemeClr val="tx1"/>
                </a:solidFill>
              </a:rPr>
              <a:t>documents</a:t>
            </a:r>
            <a:endParaRPr lang="nl-NL" sz="1600" dirty="0">
              <a:solidFill>
                <a:schemeClr val="tx1"/>
              </a:solidFill>
            </a:endParaRPr>
          </a:p>
        </p:txBody>
      </p:sp>
      <p:sp>
        <p:nvSpPr>
          <p:cNvPr id="7" name="Rechthoek 6"/>
          <p:cNvSpPr/>
          <p:nvPr/>
        </p:nvSpPr>
        <p:spPr>
          <a:xfrm>
            <a:off x="2111057" y="2100204"/>
            <a:ext cx="3828143"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nl-NL" sz="1600" dirty="0" err="1">
                <a:solidFill>
                  <a:schemeClr val="tx1"/>
                </a:solidFill>
              </a:rPr>
              <a:t>Patient-specific</a:t>
            </a:r>
            <a:r>
              <a:rPr lang="nl-NL" sz="1600" dirty="0">
                <a:solidFill>
                  <a:schemeClr val="tx1"/>
                </a:solidFill>
              </a:rPr>
              <a:t> </a:t>
            </a:r>
            <a:r>
              <a:rPr lang="nl-NL" sz="1600" dirty="0" err="1">
                <a:solidFill>
                  <a:schemeClr val="tx1"/>
                </a:solidFill>
              </a:rPr>
              <a:t>documents</a:t>
            </a:r>
            <a:r>
              <a:rPr lang="nl-NL" sz="1600" dirty="0">
                <a:solidFill>
                  <a:schemeClr val="tx1"/>
                </a:solidFill>
              </a:rPr>
              <a:t> + </a:t>
            </a:r>
            <a:r>
              <a:rPr lang="nl-NL" sz="1600" dirty="0" err="1">
                <a:solidFill>
                  <a:schemeClr val="tx1"/>
                </a:solidFill>
              </a:rPr>
              <a:t>guidelines</a:t>
            </a:r>
            <a:endParaRPr lang="nl-NL" sz="1600" dirty="0">
              <a:solidFill>
                <a:schemeClr val="tx1"/>
              </a:solidFill>
            </a:endParaRPr>
          </a:p>
          <a:p>
            <a:endParaRPr lang="nl-NL" sz="1600" dirty="0">
              <a:solidFill>
                <a:schemeClr val="tx1"/>
              </a:solidFill>
            </a:endParaRPr>
          </a:p>
        </p:txBody>
      </p:sp>
      <p:sp>
        <p:nvSpPr>
          <p:cNvPr id="8" name="Rechthoek 7"/>
          <p:cNvSpPr/>
          <p:nvPr/>
        </p:nvSpPr>
        <p:spPr>
          <a:xfrm>
            <a:off x="2111057" y="2428182"/>
            <a:ext cx="3186657" cy="2351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nl-NL" sz="1600" dirty="0" err="1">
                <a:solidFill>
                  <a:schemeClr val="tx1"/>
                </a:solidFill>
              </a:rPr>
              <a:t>Only</a:t>
            </a:r>
            <a:r>
              <a:rPr lang="nl-NL" sz="1600" dirty="0">
                <a:solidFill>
                  <a:schemeClr val="tx1"/>
                </a:solidFill>
              </a:rPr>
              <a:t> </a:t>
            </a:r>
            <a:r>
              <a:rPr lang="nl-NL" sz="1600" dirty="0" err="1">
                <a:solidFill>
                  <a:schemeClr val="tx1"/>
                </a:solidFill>
              </a:rPr>
              <a:t>guidelines</a:t>
            </a:r>
            <a:endParaRPr lang="nl-NL" sz="1600" dirty="0">
              <a:solidFill>
                <a:schemeClr val="tx1"/>
              </a:solidFill>
            </a:endParaRPr>
          </a:p>
        </p:txBody>
      </p:sp>
      <p:sp>
        <p:nvSpPr>
          <p:cNvPr id="9" name="Rechthoek 8"/>
          <p:cNvSpPr/>
          <p:nvPr/>
        </p:nvSpPr>
        <p:spPr>
          <a:xfrm>
            <a:off x="2988400" y="5773415"/>
            <a:ext cx="3186657" cy="2351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dirty="0" err="1">
                <a:solidFill>
                  <a:schemeClr val="tx1"/>
                </a:solidFill>
              </a:rPr>
              <a:t>Year</a:t>
            </a:r>
            <a:r>
              <a:rPr lang="nl-NL" sz="1600" dirty="0">
                <a:solidFill>
                  <a:schemeClr val="tx1"/>
                </a:solidFill>
              </a:rPr>
              <a:t> of </a:t>
            </a:r>
            <a:r>
              <a:rPr lang="nl-NL" sz="1600" dirty="0" err="1">
                <a:solidFill>
                  <a:schemeClr val="tx1"/>
                </a:solidFill>
              </a:rPr>
              <a:t>implementation</a:t>
            </a:r>
            <a:endParaRPr lang="nl-NL" sz="1600" dirty="0">
              <a:solidFill>
                <a:schemeClr val="tx1"/>
              </a:solidFill>
            </a:endParaRPr>
          </a:p>
        </p:txBody>
      </p:sp>
      <p:sp>
        <p:nvSpPr>
          <p:cNvPr id="10" name="Rechthoek 9"/>
          <p:cNvSpPr/>
          <p:nvPr/>
        </p:nvSpPr>
        <p:spPr>
          <a:xfrm rot="16200000">
            <a:off x="-1136129" y="3197439"/>
            <a:ext cx="3186657" cy="2351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dirty="0">
                <a:solidFill>
                  <a:schemeClr val="tx1"/>
                </a:solidFill>
              </a:rPr>
              <a:t>% of </a:t>
            </a:r>
            <a:r>
              <a:rPr lang="nl-NL" sz="1600" dirty="0" err="1">
                <a:solidFill>
                  <a:schemeClr val="tx1"/>
                </a:solidFill>
              </a:rPr>
              <a:t>nursing</a:t>
            </a:r>
            <a:r>
              <a:rPr lang="nl-NL" sz="1600" dirty="0">
                <a:solidFill>
                  <a:schemeClr val="tx1"/>
                </a:solidFill>
              </a:rPr>
              <a:t> homes</a:t>
            </a:r>
          </a:p>
        </p:txBody>
      </p:sp>
    </p:spTree>
    <p:extLst>
      <p:ext uri="{BB962C8B-B14F-4D97-AF65-F5344CB8AC3E}">
        <p14:creationId xmlns:p14="http://schemas.microsoft.com/office/powerpoint/2010/main" val="34365968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nl-NL" dirty="0"/>
              <a:t>Guidelines </a:t>
            </a:r>
            <a:r>
              <a:rPr lang="nl-NL" dirty="0" err="1"/>
              <a:t>and</a:t>
            </a:r>
            <a:r>
              <a:rPr lang="nl-NL" dirty="0"/>
              <a:t> tools </a:t>
            </a:r>
            <a:r>
              <a:rPr lang="nl-NL" dirty="0" err="1"/>
              <a:t>for</a:t>
            </a:r>
            <a:r>
              <a:rPr lang="nl-NL" dirty="0"/>
              <a:t> professionals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811014" y="2047488"/>
            <a:ext cx="5089655" cy="3107515"/>
          </a:xfrm>
          <a:prstGeom prst="rect">
            <a:avLst/>
          </a:prstGeom>
        </p:spPr>
      </p:pic>
      <p:pic>
        <p:nvPicPr>
          <p:cNvPr id="5" name="Picture 2" descr="Logo Pallia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55003"/>
            <a:ext cx="4562475" cy="1524001"/>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4"/>
          <a:stretch>
            <a:fillRect/>
          </a:stretch>
        </p:blipFill>
        <p:spPr>
          <a:xfrm>
            <a:off x="154153" y="2202675"/>
            <a:ext cx="3656861" cy="2952328"/>
          </a:xfrm>
          <a:prstGeom prst="rect">
            <a:avLst/>
          </a:prstGeom>
        </p:spPr>
      </p:pic>
      <p:sp>
        <p:nvSpPr>
          <p:cNvPr id="7" name="TextBox 6"/>
          <p:cNvSpPr txBox="1"/>
          <p:nvPr/>
        </p:nvSpPr>
        <p:spPr>
          <a:xfrm>
            <a:off x="3923928" y="5301208"/>
            <a:ext cx="5220072" cy="369332"/>
          </a:xfrm>
          <a:prstGeom prst="rect">
            <a:avLst/>
          </a:prstGeom>
          <a:noFill/>
        </p:spPr>
        <p:txBody>
          <a:bodyPr wrap="square" rtlCol="0">
            <a:spAutoFit/>
          </a:bodyPr>
          <a:lstStyle/>
          <a:p>
            <a:pPr algn="r"/>
            <a:r>
              <a:rPr lang="en-US" dirty="0"/>
              <a:t>Piers R et al, BMC Palliative Care</a:t>
            </a:r>
          </a:p>
        </p:txBody>
      </p:sp>
    </p:spTree>
    <p:extLst>
      <p:ext uri="{BB962C8B-B14F-4D97-AF65-F5344CB8AC3E}">
        <p14:creationId xmlns:p14="http://schemas.microsoft.com/office/powerpoint/2010/main" val="547768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l"/>
            <a:r>
              <a:rPr lang="nl-NL" dirty="0"/>
              <a:t>Guidelines </a:t>
            </a:r>
            <a:r>
              <a:rPr lang="nl-NL" dirty="0" err="1"/>
              <a:t>and</a:t>
            </a:r>
            <a:r>
              <a:rPr lang="nl-NL" dirty="0"/>
              <a:t> tools </a:t>
            </a:r>
            <a:r>
              <a:rPr lang="nl-NL" dirty="0" err="1"/>
              <a:t>for</a:t>
            </a:r>
            <a:r>
              <a:rPr lang="nl-NL" dirty="0"/>
              <a:t> professionals</a:t>
            </a:r>
          </a:p>
        </p:txBody>
      </p:sp>
      <p:pic>
        <p:nvPicPr>
          <p:cNvPr id="4" name="Tijdelijke aanduiding voor inhoud 3" descr="Schermafbeelding 2017-10-04 om 18.08.22.png"/>
          <p:cNvPicPr>
            <a:picLocks noGrp="1" noChangeAspect="1"/>
          </p:cNvPicPr>
          <p:nvPr>
            <p:ph idx="1"/>
          </p:nvPr>
        </p:nvPicPr>
        <p:blipFill>
          <a:blip r:embed="rId2">
            <a:extLst>
              <a:ext uri="{28A0092B-C50C-407E-A947-70E740481C1C}">
                <a14:useLocalDpi xmlns:a14="http://schemas.microsoft.com/office/drawing/2010/main" val="0"/>
              </a:ext>
            </a:extLst>
          </a:blip>
          <a:srcRect l="-43430" r="-43430"/>
          <a:stretch>
            <a:fillRect/>
          </a:stretch>
        </p:blipFill>
        <p:spPr>
          <a:xfrm>
            <a:off x="-1630207" y="1786481"/>
            <a:ext cx="8052487" cy="4428558"/>
          </a:xfrm>
        </p:spPr>
      </p:pic>
      <p:pic>
        <p:nvPicPr>
          <p:cNvPr id="5" name="Afbeelding 4" descr="Schermafbeelding 2017-10-04 om 18.09.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1221" y="1633913"/>
            <a:ext cx="4034500" cy="5032507"/>
          </a:xfrm>
          <a:prstGeom prst="rect">
            <a:avLst/>
          </a:prstGeom>
        </p:spPr>
      </p:pic>
    </p:spTree>
    <p:extLst>
      <p:ext uri="{BB962C8B-B14F-4D97-AF65-F5344CB8AC3E}">
        <p14:creationId xmlns:p14="http://schemas.microsoft.com/office/powerpoint/2010/main" val="1277722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267751"/>
            <a:ext cx="9144000" cy="5594684"/>
          </a:xfrm>
          <a:prstGeom prst="rect">
            <a:avLst/>
          </a:prstGeom>
        </p:spPr>
      </p:pic>
      <p:sp>
        <p:nvSpPr>
          <p:cNvPr id="65537" name="Rectangle 2"/>
          <p:cNvSpPr>
            <a:spLocks noGrp="1" noChangeArrowheads="1"/>
          </p:cNvSpPr>
          <p:nvPr>
            <p:ph type="title"/>
          </p:nvPr>
        </p:nvSpPr>
        <p:spPr>
          <a:xfrm>
            <a:off x="436383" y="45607"/>
            <a:ext cx="8229600" cy="1143000"/>
          </a:xfrm>
        </p:spPr>
        <p:txBody>
          <a:bodyPr>
            <a:noAutofit/>
          </a:bodyPr>
          <a:lstStyle/>
          <a:p>
            <a:pPr indent="0"/>
            <a:r>
              <a:rPr lang="nl-BE" sz="3600" dirty="0">
                <a:latin typeface="Arial" charset="0"/>
                <a:ea typeface="ヒラギノ角ゴ ProN W3" charset="0"/>
                <a:cs typeface="ヒラギノ角ゴ ProN W3" charset="0"/>
              </a:rPr>
              <a:t>Physician assisted dying legally permitted in 4 European countries</a:t>
            </a:r>
          </a:p>
        </p:txBody>
      </p:sp>
      <p:sp>
        <p:nvSpPr>
          <p:cNvPr id="65538" name="Rectangle 3"/>
          <p:cNvSpPr>
            <a:spLocks noGrp="1" noChangeArrowheads="1"/>
          </p:cNvSpPr>
          <p:nvPr>
            <p:ph idx="1"/>
          </p:nvPr>
        </p:nvSpPr>
        <p:spPr/>
        <p:txBody>
          <a:bodyPr/>
          <a:lstStyle/>
          <a:p>
            <a:pPr indent="0"/>
            <a:endParaRPr lang="en-US" i="1">
              <a:latin typeface="Arial Narrow" charset="0"/>
              <a:ea typeface="ヒラギノ角ゴ ProN W3" charset="0"/>
              <a:cs typeface="ヒラギノ角ゴ ProN W3" charset="0"/>
            </a:endParaRPr>
          </a:p>
          <a:p>
            <a:pPr indent="0"/>
            <a:endParaRPr lang="nl-BE" i="1">
              <a:latin typeface="Bookman Old Style" charset="0"/>
              <a:ea typeface="ヒラギノ角ゴ ProN W3" charset="0"/>
              <a:cs typeface="ヒラギノ角ゴ ProN W3" charset="0"/>
            </a:endParaRPr>
          </a:p>
          <a:p>
            <a:pPr lvl="1" indent="0">
              <a:buFont typeface="Wingdings" charset="0"/>
              <a:buNone/>
            </a:pPr>
            <a:endParaRPr lang="nl-BE" i="1">
              <a:latin typeface="Bookman Old Style" charset="0"/>
              <a:ea typeface="ヒラギノ角ゴ ProN W3" charset="0"/>
              <a:cs typeface="ヒラギノ角ゴ ProN W3" charset="0"/>
            </a:endParaRPr>
          </a:p>
          <a:p>
            <a:pPr lvl="3" indent="0"/>
            <a:endParaRPr lang="en-US">
              <a:latin typeface="Bookman Old Style" charset="0"/>
              <a:ea typeface="ヒラギノ角ゴ ProN W3" charset="0"/>
              <a:cs typeface="ヒラギノ角ゴ ProN W3" charset="0"/>
            </a:endParaRPr>
          </a:p>
        </p:txBody>
      </p:sp>
      <p:sp>
        <p:nvSpPr>
          <p:cNvPr id="30724" name="Date Placeholder 3"/>
          <p:cNvSpPr>
            <a:spLocks noGrp="1"/>
          </p:cNvSpPr>
          <p:nvPr>
            <p:ph type="dt" sz="quarter" idx="4294967295"/>
          </p:nvPr>
        </p:nvSpPr>
        <p:spPr>
          <a:xfrm>
            <a:off x="-6350" y="6405563"/>
            <a:ext cx="2268538" cy="338137"/>
          </a:xfrm>
          <a:prstGeom prst="rect">
            <a:avLst/>
          </a:prstGeom>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defRPr sz="1400">
                <a:solidFill>
                  <a:schemeClr val="tx2"/>
                </a:solidFill>
                <a:latin typeface="Arial" charset="0"/>
                <a:ea typeface="ＭＳ Ｐゴシック" charset="0"/>
              </a:defRPr>
            </a:lvl1pPr>
            <a:lvl2pPr marL="742950" indent="-285750" eaLnBrk="0" hangingPunct="0">
              <a:defRPr sz="1400">
                <a:solidFill>
                  <a:schemeClr val="tx2"/>
                </a:solidFill>
                <a:latin typeface="Arial" charset="0"/>
                <a:ea typeface="ＭＳ Ｐゴシック" charset="0"/>
              </a:defRPr>
            </a:lvl2pPr>
            <a:lvl3pPr marL="1143000" indent="-228600" eaLnBrk="0" hangingPunct="0">
              <a:defRPr sz="1400">
                <a:solidFill>
                  <a:schemeClr val="tx2"/>
                </a:solidFill>
                <a:latin typeface="Arial" charset="0"/>
                <a:ea typeface="ＭＳ Ｐゴシック" charset="0"/>
              </a:defRPr>
            </a:lvl3pPr>
            <a:lvl4pPr marL="1600200" indent="-228600" eaLnBrk="0" hangingPunct="0">
              <a:defRPr sz="1400">
                <a:solidFill>
                  <a:schemeClr val="tx2"/>
                </a:solidFill>
                <a:latin typeface="Arial" charset="0"/>
                <a:ea typeface="ＭＳ Ｐゴシック" charset="0"/>
              </a:defRPr>
            </a:lvl4pPr>
            <a:lvl5pPr marL="2057400" indent="-228600" eaLnBrk="0" hangingPunct="0">
              <a:defRPr sz="1400">
                <a:solidFill>
                  <a:schemeClr val="tx2"/>
                </a:solidFill>
                <a:latin typeface="Arial" charset="0"/>
                <a:ea typeface="ＭＳ Ｐゴシック" charset="0"/>
              </a:defRPr>
            </a:lvl5pPr>
            <a:lvl6pPr marL="2514600" indent="-228600" eaLnBrk="0" fontAlgn="base" hangingPunct="0">
              <a:spcBef>
                <a:spcPct val="0"/>
              </a:spcBef>
              <a:spcAft>
                <a:spcPct val="0"/>
              </a:spcAft>
              <a:defRPr sz="1400">
                <a:solidFill>
                  <a:schemeClr val="tx2"/>
                </a:solidFill>
                <a:latin typeface="Arial" charset="0"/>
                <a:ea typeface="ＭＳ Ｐゴシック" charset="0"/>
              </a:defRPr>
            </a:lvl6pPr>
            <a:lvl7pPr marL="2971800" indent="-228600" eaLnBrk="0" fontAlgn="base" hangingPunct="0">
              <a:spcBef>
                <a:spcPct val="0"/>
              </a:spcBef>
              <a:spcAft>
                <a:spcPct val="0"/>
              </a:spcAft>
              <a:defRPr sz="1400">
                <a:solidFill>
                  <a:schemeClr val="tx2"/>
                </a:solidFill>
                <a:latin typeface="Arial" charset="0"/>
                <a:ea typeface="ＭＳ Ｐゴシック" charset="0"/>
              </a:defRPr>
            </a:lvl7pPr>
            <a:lvl8pPr marL="3429000" indent="-228600" eaLnBrk="0" fontAlgn="base" hangingPunct="0">
              <a:spcBef>
                <a:spcPct val="0"/>
              </a:spcBef>
              <a:spcAft>
                <a:spcPct val="0"/>
              </a:spcAft>
              <a:defRPr sz="1400">
                <a:solidFill>
                  <a:schemeClr val="tx2"/>
                </a:solidFill>
                <a:latin typeface="Arial" charset="0"/>
                <a:ea typeface="ＭＳ Ｐゴシック" charset="0"/>
              </a:defRPr>
            </a:lvl8pPr>
            <a:lvl9pPr marL="3886200" indent="-228600" eaLnBrk="0" fontAlgn="base" hangingPunct="0">
              <a:spcBef>
                <a:spcPct val="0"/>
              </a:spcBef>
              <a:spcAft>
                <a:spcPct val="0"/>
              </a:spcAft>
              <a:defRPr sz="1400">
                <a:solidFill>
                  <a:schemeClr val="tx2"/>
                </a:solidFill>
                <a:latin typeface="Arial" charset="0"/>
                <a:ea typeface="ＭＳ Ｐゴシック" charset="0"/>
              </a:defRPr>
            </a:lvl9pPr>
          </a:lstStyle>
          <a:p>
            <a:pPr eaLnBrk="1" hangingPunct="1">
              <a:defRPr/>
            </a:pPr>
            <a:r>
              <a:rPr lang="nl-BE" sz="1000">
                <a:solidFill>
                  <a:schemeClr val="tx1"/>
                </a:solidFill>
                <a:cs typeface="ヒラギノ角ゴ ProN W3"/>
              </a:rPr>
              <a:t>End-of-Life Care Research Group</a:t>
            </a:r>
          </a:p>
          <a:p>
            <a:pPr eaLnBrk="1" hangingPunct="1">
              <a:defRPr/>
            </a:pPr>
            <a:r>
              <a:rPr lang="nl-BE" sz="1000">
                <a:solidFill>
                  <a:schemeClr val="tx1"/>
                </a:solidFill>
                <a:cs typeface="ヒラギノ角ゴ ProN W3"/>
              </a:rPr>
              <a:t>   </a:t>
            </a:r>
          </a:p>
        </p:txBody>
      </p:sp>
      <p:sp>
        <p:nvSpPr>
          <p:cNvPr id="12299" name="Text Box 11"/>
          <p:cNvSpPr txBox="1">
            <a:spLocks noChangeArrowheads="1"/>
          </p:cNvSpPr>
          <p:nvPr/>
        </p:nvSpPr>
        <p:spPr bwMode="auto">
          <a:xfrm>
            <a:off x="2491259" y="1497811"/>
            <a:ext cx="2592387" cy="1338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1800" b="1" dirty="0">
                <a:solidFill>
                  <a:schemeClr val="bg1"/>
                </a:solidFill>
                <a:ea typeface="ＭＳ Ｐゴシック" charset="0"/>
                <a:cs typeface="ＭＳ Ｐゴシック" charset="0"/>
              </a:rPr>
              <a:t>The Netherlands: 1990-2002: regulated tolerance</a:t>
            </a:r>
          </a:p>
          <a:p>
            <a:pPr eaLnBrk="1" hangingPunct="1">
              <a:spcBef>
                <a:spcPct val="50000"/>
              </a:spcBef>
            </a:pPr>
            <a:r>
              <a:rPr lang="nl-BE" sz="1800" b="1" dirty="0">
                <a:solidFill>
                  <a:schemeClr val="bg1"/>
                </a:solidFill>
                <a:ea typeface="ＭＳ Ｐゴシック" charset="0"/>
                <a:cs typeface="ＭＳ Ｐゴシック" charset="0"/>
              </a:rPr>
              <a:t>Law: April 2002</a:t>
            </a:r>
            <a:endParaRPr lang="en-US" sz="1800" b="1" dirty="0">
              <a:solidFill>
                <a:schemeClr val="bg1"/>
              </a:solidFill>
              <a:ea typeface="ＭＳ Ｐゴシック" charset="0"/>
              <a:cs typeface="ＭＳ Ｐゴシック" charset="0"/>
            </a:endParaRPr>
          </a:p>
        </p:txBody>
      </p:sp>
      <p:sp>
        <p:nvSpPr>
          <p:cNvPr id="12300" name="Text Box 12"/>
          <p:cNvSpPr txBox="1">
            <a:spLocks noChangeArrowheads="1"/>
          </p:cNvSpPr>
          <p:nvPr/>
        </p:nvSpPr>
        <p:spPr bwMode="auto">
          <a:xfrm>
            <a:off x="1006711" y="4425216"/>
            <a:ext cx="180022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a:solidFill>
                  <a:srgbClr val="FFFFFF"/>
                </a:solidFill>
                <a:ea typeface="ＭＳ Ｐゴシック" charset="0"/>
                <a:cs typeface="ＭＳ Ｐゴシック" charset="0"/>
              </a:rPr>
              <a:t>Belgium: May 2002</a:t>
            </a:r>
            <a:endParaRPr lang="en-US" sz="2000" b="1">
              <a:solidFill>
                <a:srgbClr val="FFFFFF"/>
              </a:solidFill>
              <a:ea typeface="ＭＳ Ｐゴシック" charset="0"/>
              <a:cs typeface="ＭＳ Ｐゴシック" charset="0"/>
            </a:endParaRPr>
          </a:p>
        </p:txBody>
      </p:sp>
      <p:sp>
        <p:nvSpPr>
          <p:cNvPr id="12301" name="Text Box 13"/>
          <p:cNvSpPr txBox="1">
            <a:spLocks noChangeArrowheads="1"/>
          </p:cNvSpPr>
          <p:nvPr/>
        </p:nvSpPr>
        <p:spPr bwMode="auto">
          <a:xfrm>
            <a:off x="5508765" y="4126032"/>
            <a:ext cx="244792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Luxembourg: March 2009</a:t>
            </a:r>
            <a:endParaRPr lang="en-US" sz="2000" b="1" dirty="0">
              <a:solidFill>
                <a:srgbClr val="FFFFFF"/>
              </a:solidFill>
              <a:ea typeface="ＭＳ Ｐゴシック" charset="0"/>
              <a:cs typeface="ＭＳ Ｐゴシック" charset="0"/>
            </a:endParaRPr>
          </a:p>
        </p:txBody>
      </p:sp>
      <p:sp>
        <p:nvSpPr>
          <p:cNvPr id="12302" name="Line 14"/>
          <p:cNvSpPr>
            <a:spLocks noChangeShapeType="1"/>
          </p:cNvSpPr>
          <p:nvPr/>
        </p:nvSpPr>
        <p:spPr bwMode="auto">
          <a:xfrm flipV="1">
            <a:off x="2402123" y="4209316"/>
            <a:ext cx="1485900" cy="406400"/>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12304" name="Line 16"/>
          <p:cNvSpPr>
            <a:spLocks noChangeShapeType="1"/>
          </p:cNvSpPr>
          <p:nvPr/>
        </p:nvSpPr>
        <p:spPr bwMode="auto">
          <a:xfrm>
            <a:off x="4080191" y="2769227"/>
            <a:ext cx="450315" cy="902900"/>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a:p>
        </p:txBody>
      </p:sp>
      <p:sp>
        <p:nvSpPr>
          <p:cNvPr id="12305" name="Line 17"/>
          <p:cNvSpPr>
            <a:spLocks noChangeShapeType="1"/>
          </p:cNvSpPr>
          <p:nvPr/>
        </p:nvSpPr>
        <p:spPr bwMode="auto">
          <a:xfrm flipH="1" flipV="1">
            <a:off x="4645165" y="4386446"/>
            <a:ext cx="863600" cy="71438"/>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sz="2800">
              <a:solidFill>
                <a:srgbClr val="FFFFFF"/>
              </a:solidFill>
            </a:endParaRPr>
          </a:p>
        </p:txBody>
      </p:sp>
      <p:sp>
        <p:nvSpPr>
          <p:cNvPr id="14" name="Text Box 13"/>
          <p:cNvSpPr txBox="1">
            <a:spLocks noChangeArrowheads="1"/>
          </p:cNvSpPr>
          <p:nvPr/>
        </p:nvSpPr>
        <p:spPr bwMode="auto">
          <a:xfrm>
            <a:off x="6327309" y="5132093"/>
            <a:ext cx="244792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200">
                <a:solidFill>
                  <a:srgbClr val="000000"/>
                </a:solidFill>
                <a:latin typeface="Arial" charset="0"/>
                <a:ea typeface="ヒラギノ角ゴ ProN W3" charset="0"/>
                <a:cs typeface="ヒラギノ角ゴ ProN W3" charset="0"/>
                <a:sym typeface="Arial" charset="0"/>
              </a:defRPr>
            </a:lvl1pPr>
            <a:lvl2pPr marL="742950" indent="-285750" eaLnBrk="0" hangingPunct="0">
              <a:defRPr sz="1200">
                <a:solidFill>
                  <a:srgbClr val="000000"/>
                </a:solidFill>
                <a:latin typeface="Arial" charset="0"/>
                <a:ea typeface="ヒラギノ角ゴ ProN W3" charset="0"/>
                <a:cs typeface="ヒラギノ角ゴ ProN W3" charset="0"/>
                <a:sym typeface="Arial" charset="0"/>
              </a:defRPr>
            </a:lvl2pPr>
            <a:lvl3pPr marL="1143000" indent="-228600" eaLnBrk="0" hangingPunct="0">
              <a:defRPr sz="1200">
                <a:solidFill>
                  <a:srgbClr val="000000"/>
                </a:solidFill>
                <a:latin typeface="Arial" charset="0"/>
                <a:ea typeface="ヒラギノ角ゴ ProN W3" charset="0"/>
                <a:cs typeface="ヒラギノ角ゴ ProN W3" charset="0"/>
                <a:sym typeface="Arial" charset="0"/>
              </a:defRPr>
            </a:lvl3pPr>
            <a:lvl4pPr marL="1600200" indent="-228600" eaLnBrk="0" hangingPunct="0">
              <a:defRPr sz="1200">
                <a:solidFill>
                  <a:srgbClr val="000000"/>
                </a:solidFill>
                <a:latin typeface="Arial" charset="0"/>
                <a:ea typeface="ヒラギノ角ゴ ProN W3" charset="0"/>
                <a:cs typeface="ヒラギノ角ゴ ProN W3" charset="0"/>
                <a:sym typeface="Arial" charset="0"/>
              </a:defRPr>
            </a:lvl4pPr>
            <a:lvl5pPr marL="2057400" indent="-228600" eaLnBrk="0" hangingPunct="0">
              <a:defRPr sz="1200">
                <a:solidFill>
                  <a:srgbClr val="000000"/>
                </a:solidFill>
                <a:latin typeface="Arial" charset="0"/>
                <a:ea typeface="ヒラギノ角ゴ ProN W3" charset="0"/>
                <a:cs typeface="ヒラギノ角ゴ ProN W3" charset="0"/>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0"/>
                <a:cs typeface="ヒラギノ角ゴ ProN W3" charset="0"/>
                <a:sym typeface="Arial" charset="0"/>
              </a:defRPr>
            </a:lvl9pPr>
          </a:lstStyle>
          <a:p>
            <a:pPr eaLnBrk="1" hangingPunct="1">
              <a:spcBef>
                <a:spcPct val="50000"/>
              </a:spcBef>
            </a:pPr>
            <a:r>
              <a:rPr lang="nl-BE" sz="2000" b="1" dirty="0">
                <a:solidFill>
                  <a:srgbClr val="FFFFFF"/>
                </a:solidFill>
                <a:ea typeface="ＭＳ Ｐゴシック" charset="0"/>
                <a:cs typeface="ＭＳ Ｐゴシック" charset="0"/>
              </a:rPr>
              <a:t>Switzerland: non-prosecution for aid in suicide</a:t>
            </a:r>
            <a:endParaRPr lang="en-US" sz="2000" b="1" dirty="0">
              <a:solidFill>
                <a:srgbClr val="FFFFFF"/>
              </a:solidFill>
              <a:ea typeface="ＭＳ Ｐゴシック" charset="0"/>
              <a:cs typeface="ＭＳ Ｐゴシック" charset="0"/>
            </a:endParaRPr>
          </a:p>
        </p:txBody>
      </p:sp>
      <p:sp>
        <p:nvSpPr>
          <p:cNvPr id="15" name="Line 17"/>
          <p:cNvSpPr>
            <a:spLocks noChangeShapeType="1"/>
          </p:cNvSpPr>
          <p:nvPr/>
        </p:nvSpPr>
        <p:spPr bwMode="auto">
          <a:xfrm flipH="1" flipV="1">
            <a:off x="5463709" y="5392507"/>
            <a:ext cx="863600" cy="71438"/>
          </a:xfrm>
          <a:prstGeom prst="line">
            <a:avLst/>
          </a:prstGeom>
          <a:noFill/>
          <a:ln w="25400">
            <a:solidFill>
              <a:schemeClr val="tx1"/>
            </a:solidFill>
            <a:round/>
            <a:headEnd/>
            <a:tailEnd type="triangle" w="lg" len="lg"/>
          </a:ln>
          <a:extLst>
            <a:ext uri="{909E8E84-426E-40dd-AFC4-6F175D3DCCD1}">
              <a14:hiddenFill xmlns:a14="http://schemas.microsoft.com/office/drawing/2010/main" xmlns="">
                <a:noFill/>
              </a14:hiddenFill>
            </a:ext>
          </a:extLst>
        </p:spPr>
        <p:txBody>
          <a:bodyPr anchor="ctr"/>
          <a:lstStyle/>
          <a:p>
            <a:endParaRPr lang="en-US" sz="2800">
              <a:solidFill>
                <a:srgbClr val="FFFFFF"/>
              </a:solidFill>
            </a:endParaRPr>
          </a:p>
        </p:txBody>
      </p:sp>
    </p:spTree>
    <p:extLst>
      <p:ext uri="{BB962C8B-B14F-4D97-AF65-F5344CB8AC3E}">
        <p14:creationId xmlns:p14="http://schemas.microsoft.com/office/powerpoint/2010/main" val="3715282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04"/>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2299">
                                            <p:txEl>
                                              <p:pRg st="0" end="0"/>
                                            </p:txEl>
                                          </p:spTgt>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302"/>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0"/>
                                  </p:stCondLst>
                                  <p:childTnLst>
                                    <p:set>
                                      <p:cBhvr>
                                        <p:cTn id="16" dur="1" fill="hold">
                                          <p:stCondLst>
                                            <p:cond delay="0"/>
                                          </p:stCondLst>
                                        </p:cTn>
                                        <p:tgtEl>
                                          <p:spTgt spid="12300">
                                            <p:txEl>
                                              <p:pRg st="0" end="0"/>
                                            </p:txEl>
                                          </p:spTgt>
                                        </p:tgtEl>
                                        <p:attrNameLst>
                                          <p:attrName>style.visibility</p:attrName>
                                        </p:attrNameLst>
                                      </p:cBhvr>
                                      <p:to>
                                        <p:strVal val="visible"/>
                                      </p:to>
                                    </p:set>
                                  </p:childTnLst>
                                </p:cTn>
                              </p:par>
                            </p:childTnLst>
                          </p:cTn>
                        </p:par>
                        <p:par>
                          <p:cTn id="17" fill="hold" nodeType="afterGroup">
                            <p:stCondLst>
                              <p:cond delay="0"/>
                            </p:stCondLst>
                            <p:childTnLst>
                              <p:par>
                                <p:cTn id="18" presetID="1" presetClass="entr" presetSubtype="0" fill="hold" nodeType="afterEffect">
                                  <p:stCondLst>
                                    <p:cond delay="0"/>
                                  </p:stCondLst>
                                  <p:childTnLst>
                                    <p:set>
                                      <p:cBhvr>
                                        <p:cTn id="19" dur="1" fill="hold">
                                          <p:stCondLst>
                                            <p:cond delay="0"/>
                                          </p:stCondLst>
                                        </p:cTn>
                                        <p:tgtEl>
                                          <p:spTgt spid="12299">
                                            <p:txEl>
                                              <p:pRg st="1" end="1"/>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305"/>
                                        </p:tgtEl>
                                        <p:attrNameLst>
                                          <p:attrName>style.visibility</p:attrName>
                                        </p:attrNameLst>
                                      </p:cBhvr>
                                      <p:to>
                                        <p:strVal val="visible"/>
                                      </p:to>
                                    </p:set>
                                  </p:childTnLst>
                                </p:cTn>
                              </p:par>
                            </p:childTnLst>
                          </p:cTn>
                        </p:par>
                        <p:par>
                          <p:cTn id="24" fill="hold" nodeType="afterGroup">
                            <p:stCondLst>
                              <p:cond delay="0"/>
                            </p:stCondLst>
                            <p:childTnLst>
                              <p:par>
                                <p:cTn id="25" presetID="1" presetClass="entr" presetSubtype="0" fill="hold" nodeType="afterEffect">
                                  <p:stCondLst>
                                    <p:cond delay="0"/>
                                  </p:stCondLst>
                                  <p:childTnLst>
                                    <p:set>
                                      <p:cBhvr>
                                        <p:cTn id="26" dur="1" fill="hold">
                                          <p:stCondLst>
                                            <p:cond delay="0"/>
                                          </p:stCondLst>
                                        </p:cTn>
                                        <p:tgtEl>
                                          <p:spTgt spid="1230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2" grpId="0" animBg="1"/>
      <p:bldP spid="12304" grpId="0" animBg="1"/>
      <p:bldP spid="12305" grpId="0" animBg="1"/>
      <p:bldP spid="1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Content Placeholder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09160" r="-109160"/>
          <a:stretch>
            <a:fillRect/>
          </a:stretch>
        </p:blipFill>
        <p:spPr bwMode="auto">
          <a:xfrm>
            <a:off x="-1647372" y="1799771"/>
            <a:ext cx="8229600" cy="45259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5625" y="1799771"/>
            <a:ext cx="4321175" cy="37877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4298005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Booming research area</a:t>
            </a:r>
            <a:br>
              <a:rPr lang="en-US" dirty="0"/>
            </a:br>
            <a:r>
              <a:rPr lang="en-US" dirty="0"/>
              <a:t>since the 1990s</a:t>
            </a:r>
          </a:p>
        </p:txBody>
      </p:sp>
      <p:sp>
        <p:nvSpPr>
          <p:cNvPr id="3" name="Content Placeholder 2"/>
          <p:cNvSpPr>
            <a:spLocks noGrp="1"/>
          </p:cNvSpPr>
          <p:nvPr>
            <p:ph idx="1"/>
          </p:nvPr>
        </p:nvSpPr>
        <p:spPr/>
        <p:txBody>
          <a:bodyPr/>
          <a:lstStyle/>
          <a:p>
            <a:endParaRPr lang="en-US" dirty="0"/>
          </a:p>
          <a:p>
            <a:pPr marL="0" indent="0" algn="ctr">
              <a:buNone/>
            </a:pPr>
            <a:endParaRPr lang="en-US" dirty="0"/>
          </a:p>
          <a:p>
            <a:pPr marL="0" indent="0" algn="ctr">
              <a:buNone/>
            </a:pPr>
            <a:r>
              <a:rPr lang="en-US" dirty="0"/>
              <a:t>Prevalence studies</a:t>
            </a:r>
          </a:p>
          <a:p>
            <a:pPr marL="0" indent="0" algn="ctr">
              <a:buNone/>
            </a:pPr>
            <a:r>
              <a:rPr lang="en-US" dirty="0"/>
              <a:t>Qualitative studies</a:t>
            </a:r>
          </a:p>
          <a:p>
            <a:pPr marL="0" indent="0" algn="ctr">
              <a:buNone/>
            </a:pPr>
            <a:r>
              <a:rPr lang="en-US" dirty="0"/>
              <a:t>Intervention studies</a:t>
            </a:r>
          </a:p>
        </p:txBody>
      </p:sp>
    </p:spTree>
    <p:extLst>
      <p:ext uri="{BB962C8B-B14F-4D97-AF65-F5344CB8AC3E}">
        <p14:creationId xmlns:p14="http://schemas.microsoft.com/office/powerpoint/2010/main" val="42507902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19256" cy="1714202"/>
          </a:xfrm>
        </p:spPr>
        <p:txBody>
          <a:bodyPr>
            <a:noAutofit/>
          </a:bodyPr>
          <a:lstStyle/>
          <a:p>
            <a:r>
              <a:rPr lang="en-US" sz="3300" dirty="0"/>
              <a:t>Recent prevalence data from GPs </a:t>
            </a:r>
            <a:br>
              <a:rPr lang="en-US" sz="3300" dirty="0"/>
            </a:br>
            <a:r>
              <a:rPr lang="en-US" sz="3300" dirty="0"/>
              <a:t>Belgium, the Netherlands 2014</a:t>
            </a:r>
            <a:br>
              <a:rPr lang="en-US" sz="3300" dirty="0"/>
            </a:br>
            <a:r>
              <a:rPr lang="en-US" sz="3300" dirty="0"/>
              <a:t>D</a:t>
            </a:r>
            <a:r>
              <a:rPr lang="en-US" sz="2800" dirty="0"/>
              <a:t>eceased patients of GPs +65y (non-sudden deaths)</a:t>
            </a:r>
          </a:p>
        </p:txBody>
      </p:sp>
      <p:sp>
        <p:nvSpPr>
          <p:cNvPr id="3" name="Content Placeholder 2"/>
          <p:cNvSpPr>
            <a:spLocks noGrp="1"/>
          </p:cNvSpPr>
          <p:nvPr>
            <p:ph idx="1"/>
          </p:nvPr>
        </p:nvSpPr>
        <p:spPr>
          <a:xfrm>
            <a:off x="457200" y="1700808"/>
            <a:ext cx="8229600" cy="4104456"/>
          </a:xfrm>
        </p:spPr>
        <p:txBody>
          <a:bodyPr>
            <a:noAutofit/>
          </a:bodyPr>
          <a:lstStyle/>
          <a:p>
            <a:pPr marL="0" indent="0">
              <a:buNone/>
            </a:pPr>
            <a:endParaRPr lang="nl-BE" altLang="nl-BE" sz="2800" dirty="0">
              <a:solidFill>
                <a:srgbClr val="FF0000"/>
              </a:solidFill>
            </a:endParaRPr>
          </a:p>
          <a:p>
            <a:pPr marL="0" indent="0">
              <a:buClr>
                <a:schemeClr val="tx1">
                  <a:lumMod val="65000"/>
                  <a:lumOff val="35000"/>
                </a:schemeClr>
              </a:buClr>
              <a:buNone/>
            </a:pPr>
            <a:r>
              <a:rPr lang="nl-BE" altLang="nl-BE" sz="2800" dirty="0">
                <a:solidFill>
                  <a:srgbClr val="FF0000"/>
                </a:solidFill>
              </a:rPr>
              <a:t>Belgium: 40% </a:t>
            </a:r>
            <a:r>
              <a:rPr lang="nl-BE" altLang="nl-BE" sz="2800" dirty="0"/>
              <a:t>of deceased patients had ever </a:t>
            </a:r>
            <a:r>
              <a:rPr lang="nl-BE" altLang="nl-BE" sz="2800" dirty="0">
                <a:solidFill>
                  <a:srgbClr val="FF0000"/>
                </a:solidFill>
              </a:rPr>
              <a:t>spoken</a:t>
            </a:r>
            <a:r>
              <a:rPr lang="nl-BE" altLang="nl-BE" sz="2800" dirty="0"/>
              <a:t> with their GP about preferences for medical end-of-life treatments (27% in 2009)</a:t>
            </a:r>
          </a:p>
          <a:p>
            <a:pPr marL="0" indent="0">
              <a:buClr>
                <a:schemeClr val="tx1">
                  <a:lumMod val="65000"/>
                  <a:lumOff val="35000"/>
                </a:schemeClr>
              </a:buClr>
              <a:buNone/>
            </a:pPr>
            <a:r>
              <a:rPr lang="nl-BE" altLang="nl-BE" sz="2800" dirty="0">
                <a:sym typeface="Wingdings"/>
              </a:rPr>
              <a:t> </a:t>
            </a:r>
            <a:r>
              <a:rPr lang="nl-BE" altLang="nl-BE" sz="2800" dirty="0"/>
              <a:t>66% in the Nederlands</a:t>
            </a:r>
          </a:p>
          <a:p>
            <a:pPr marL="457200" lvl="1" indent="0">
              <a:buNone/>
            </a:pPr>
            <a:endParaRPr lang="nl-BE" altLang="nl-BE" dirty="0"/>
          </a:p>
          <a:p>
            <a:pPr marL="0" indent="0">
              <a:buClr>
                <a:schemeClr val="tx1">
                  <a:lumMod val="65000"/>
                  <a:lumOff val="35000"/>
                </a:schemeClr>
              </a:buClr>
              <a:buNone/>
            </a:pPr>
            <a:r>
              <a:rPr lang="nl-BE" altLang="nl-BE" sz="2800" dirty="0">
                <a:solidFill>
                  <a:srgbClr val="FF0000"/>
                </a:solidFill>
              </a:rPr>
              <a:t>Belgium: 43%</a:t>
            </a:r>
            <a:r>
              <a:rPr lang="nl-BE" altLang="nl-BE" sz="2800" dirty="0"/>
              <a:t> had assigned a </a:t>
            </a:r>
            <a:r>
              <a:rPr lang="nl-BE" altLang="nl-BE" sz="2800" dirty="0">
                <a:solidFill>
                  <a:srgbClr val="FF0000"/>
                </a:solidFill>
              </a:rPr>
              <a:t>proxy decision-maker </a:t>
            </a:r>
            <a:r>
              <a:rPr lang="nl-BE" altLang="nl-BE" sz="2800" dirty="0"/>
              <a:t>according to the GP (29% in 2009)</a:t>
            </a:r>
          </a:p>
          <a:p>
            <a:pPr marL="0" indent="0">
              <a:buClr>
                <a:schemeClr val="tx1">
                  <a:lumMod val="65000"/>
                  <a:lumOff val="35000"/>
                </a:schemeClr>
              </a:buClr>
              <a:buNone/>
            </a:pPr>
            <a:r>
              <a:rPr lang="nl-BE" altLang="nl-BE" sz="2800" dirty="0">
                <a:sym typeface="Wingdings"/>
              </a:rPr>
              <a:t> </a:t>
            </a:r>
            <a:r>
              <a:rPr lang="nl-BE" altLang="nl-BE" sz="2800" dirty="0"/>
              <a:t>57% in the Nederlands</a:t>
            </a:r>
            <a:endParaRPr lang="en-US" sz="3600" dirty="0"/>
          </a:p>
        </p:txBody>
      </p:sp>
      <p:sp>
        <p:nvSpPr>
          <p:cNvPr id="5" name="Date Placeholder 3"/>
          <p:cNvSpPr txBox="1">
            <a:spLocks/>
          </p:cNvSpPr>
          <p:nvPr/>
        </p:nvSpPr>
        <p:spPr bwMode="auto">
          <a:xfrm>
            <a:off x="1989138" y="6093296"/>
            <a:ext cx="6588125" cy="436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ts val="700"/>
              </a:spcBef>
              <a:buClr>
                <a:srgbClr val="0C4B7D"/>
              </a:buClr>
              <a:buSzPct val="100000"/>
              <a:buFont typeface="Wingdings" pitchFamily="2" charset="2"/>
              <a:buChar char="n"/>
              <a:defRPr sz="2800">
                <a:solidFill>
                  <a:schemeClr val="tx1"/>
                </a:solidFill>
                <a:latin typeface="Verdana" pitchFamily="34" charset="0"/>
                <a:ea typeface="ヒラギノ角ゴ ProN W3"/>
                <a:cs typeface="ヒラギノ角ゴ ProN W3"/>
                <a:sym typeface="Verdana" pitchFamily="34" charset="0"/>
              </a:defRPr>
            </a:lvl1pPr>
            <a:lvl2pPr marL="742950" indent="-285750" eaLnBrk="0" hangingPunct="0">
              <a:spcBef>
                <a:spcPts val="600"/>
              </a:spcBef>
              <a:buClr>
                <a:srgbClr val="ABB200"/>
              </a:buClr>
              <a:buSzPct val="100000"/>
              <a:buFont typeface="Wingdings" pitchFamily="2" charset="2"/>
              <a:buChar char="n"/>
              <a:defRPr sz="2600">
                <a:solidFill>
                  <a:schemeClr val="tx1"/>
                </a:solidFill>
                <a:latin typeface="Verdana" pitchFamily="34" charset="0"/>
                <a:ea typeface="ヒラギノ角ゴ ProN W3"/>
                <a:cs typeface="ヒラギノ角ゴ ProN W3"/>
                <a:sym typeface="Verdana" pitchFamily="34" charset="0"/>
              </a:defRPr>
            </a:lvl2pPr>
            <a:lvl3pPr marL="1143000" indent="-228600" eaLnBrk="0" hangingPunct="0">
              <a:spcBef>
                <a:spcPts val="600"/>
              </a:spcBef>
              <a:buClr>
                <a:srgbClr val="777777"/>
              </a:buClr>
              <a:buSzPct val="100000"/>
              <a:buFont typeface="Wingdings" pitchFamily="2" charset="2"/>
              <a:buChar char="n"/>
              <a:defRPr sz="2300">
                <a:solidFill>
                  <a:schemeClr val="tx1"/>
                </a:solidFill>
                <a:latin typeface="Verdana" pitchFamily="34" charset="0"/>
                <a:ea typeface="ヒラギノ角ゴ ProN W3"/>
                <a:cs typeface="ヒラギノ角ゴ ProN W3"/>
                <a:sym typeface="Verdana" pitchFamily="34" charset="0"/>
              </a:defRPr>
            </a:lvl3pPr>
            <a:lvl4pPr marL="1600200" indent="-228600" eaLnBrk="0" hangingPunct="0">
              <a:spcBef>
                <a:spcPts val="500"/>
              </a:spcBef>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4pPr>
            <a:lvl5pPr marL="2057400" indent="-228600" eaLnBrk="0" hangingPunct="0">
              <a:spcBef>
                <a:spcPts val="500"/>
              </a:spcBef>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5pPr>
            <a:lvl6pPr marL="2514600" indent="-228600" eaLnBrk="0" fontAlgn="base" hangingPunct="0">
              <a:spcBef>
                <a:spcPts val="500"/>
              </a:spcBef>
              <a:spcAft>
                <a:spcPct val="0"/>
              </a:spcAft>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6pPr>
            <a:lvl7pPr marL="2971800" indent="-228600" eaLnBrk="0" fontAlgn="base" hangingPunct="0">
              <a:spcBef>
                <a:spcPts val="500"/>
              </a:spcBef>
              <a:spcAft>
                <a:spcPct val="0"/>
              </a:spcAft>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7pPr>
            <a:lvl8pPr marL="3429000" indent="-228600" eaLnBrk="0" fontAlgn="base" hangingPunct="0">
              <a:spcBef>
                <a:spcPts val="500"/>
              </a:spcBef>
              <a:spcAft>
                <a:spcPct val="0"/>
              </a:spcAft>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8pPr>
            <a:lvl9pPr marL="3886200" indent="-228600" eaLnBrk="0" fontAlgn="base" hangingPunct="0">
              <a:spcBef>
                <a:spcPts val="500"/>
              </a:spcBef>
              <a:spcAft>
                <a:spcPct val="0"/>
              </a:spcAft>
              <a:buClr>
                <a:srgbClr val="777777"/>
              </a:buClr>
              <a:buSzPct val="100000"/>
              <a:buFont typeface="Wingdings" pitchFamily="2" charset="2"/>
              <a:buChar char="§"/>
              <a:defRPr sz="2000">
                <a:solidFill>
                  <a:schemeClr val="tx1"/>
                </a:solidFill>
                <a:latin typeface="Verdana" pitchFamily="34" charset="0"/>
                <a:ea typeface="ヒラギノ角ゴ ProN W3"/>
                <a:cs typeface="ヒラギノ角ゴ ProN W3"/>
                <a:sym typeface="Verdana" pitchFamily="34" charset="0"/>
              </a:defRPr>
            </a:lvl9pPr>
          </a:lstStyle>
          <a:p>
            <a:pPr algn="r" eaLnBrk="1" hangingPunct="1">
              <a:spcBef>
                <a:spcPct val="0"/>
              </a:spcBef>
              <a:buClrTx/>
              <a:buSzTx/>
              <a:buFontTx/>
              <a:buNone/>
            </a:pPr>
            <a:r>
              <a:rPr lang="nl-BE" altLang="nl-BE" sz="1200" dirty="0">
                <a:latin typeface="Arial" pitchFamily="34" charset="0"/>
                <a:sym typeface="Arial" pitchFamily="34" charset="0"/>
              </a:rPr>
              <a:t>SENTI-MELC study with Sentinel GP Networks, 2009-10 en 2013-2014</a:t>
            </a:r>
          </a:p>
          <a:p>
            <a:pPr algn="r" eaLnBrk="1" hangingPunct="1">
              <a:spcBef>
                <a:spcPct val="0"/>
              </a:spcBef>
              <a:buClrTx/>
              <a:buSzTx/>
              <a:buFontTx/>
              <a:buNone/>
            </a:pPr>
            <a:r>
              <a:rPr lang="nl-BE" altLang="nl-BE" sz="1200" i="1" dirty="0" err="1">
                <a:latin typeface="Arial" pitchFamily="34" charset="0"/>
                <a:sym typeface="Arial" pitchFamily="34" charset="0"/>
              </a:rPr>
              <a:t>Published</a:t>
            </a:r>
            <a:r>
              <a:rPr lang="nl-BE" altLang="nl-BE" sz="1200" i="1" dirty="0">
                <a:latin typeface="Arial" pitchFamily="34" charset="0"/>
                <a:sym typeface="Arial" pitchFamily="34" charset="0"/>
              </a:rPr>
              <a:t> in: Evans et al 2013 </a:t>
            </a:r>
            <a:r>
              <a:rPr lang="nl-BE" altLang="nl-BE" sz="1200" i="1" dirty="0" err="1">
                <a:latin typeface="Arial" pitchFamily="34" charset="0"/>
                <a:sym typeface="Arial" pitchFamily="34" charset="0"/>
              </a:rPr>
              <a:t>Plos</a:t>
            </a:r>
            <a:r>
              <a:rPr lang="nl-BE" altLang="nl-BE" sz="1200" i="1" dirty="0">
                <a:latin typeface="Arial" pitchFamily="34" charset="0"/>
                <a:sym typeface="Arial" pitchFamily="34" charset="0"/>
              </a:rPr>
              <a:t> </a:t>
            </a:r>
            <a:r>
              <a:rPr lang="nl-BE" altLang="nl-BE" sz="1200" i="1" dirty="0" err="1">
                <a:latin typeface="Arial" pitchFamily="34" charset="0"/>
                <a:sym typeface="Arial" pitchFamily="34" charset="0"/>
              </a:rPr>
              <a:t>One</a:t>
            </a:r>
            <a:r>
              <a:rPr lang="nl-BE" altLang="nl-BE" sz="1200" i="1" dirty="0">
                <a:latin typeface="Arial" pitchFamily="34" charset="0"/>
                <a:sym typeface="Arial" pitchFamily="34" charset="0"/>
              </a:rPr>
              <a:t>, Penders et al, </a:t>
            </a:r>
            <a:r>
              <a:rPr lang="nl-BE" altLang="nl-BE" sz="1200" i="1" dirty="0" err="1">
                <a:latin typeface="Arial" pitchFamily="34" charset="0"/>
                <a:sym typeface="Arial" pitchFamily="34" charset="0"/>
              </a:rPr>
              <a:t>submitted</a:t>
            </a:r>
            <a:endParaRPr lang="en-US" altLang="nl-BE" sz="1200" i="1" dirty="0">
              <a:latin typeface="Arial" pitchFamily="34" charset="0"/>
              <a:sym typeface="Arial" pitchFamily="34" charset="0"/>
            </a:endParaRPr>
          </a:p>
        </p:txBody>
      </p:sp>
    </p:spTree>
    <p:extLst>
      <p:ext uri="{BB962C8B-B14F-4D97-AF65-F5344CB8AC3E}">
        <p14:creationId xmlns:p14="http://schemas.microsoft.com/office/powerpoint/2010/main" val="415871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066800"/>
          </a:xfrm>
        </p:spPr>
        <p:txBody>
          <a:bodyPr/>
          <a:lstStyle/>
          <a:p>
            <a:r>
              <a:rPr lang="en-US" dirty="0"/>
              <a:t>ACP in dementia in nursing homes</a:t>
            </a:r>
            <a:endParaRPr lang="nl-BE" dirty="0"/>
          </a:p>
        </p:txBody>
      </p:sp>
      <p:graphicFrame>
        <p:nvGraphicFramePr>
          <p:cNvPr id="4" name="Chart 3"/>
          <p:cNvGraphicFramePr>
            <a:graphicFrameLocks/>
          </p:cNvGraphicFramePr>
          <p:nvPr>
            <p:extLst>
              <p:ext uri="{D42A27DB-BD31-4B8C-83A1-F6EECF244321}">
                <p14:modId xmlns:p14="http://schemas.microsoft.com/office/powerpoint/2010/main" val="4076062782"/>
              </p:ext>
            </p:extLst>
          </p:nvPr>
        </p:nvGraphicFramePr>
        <p:xfrm>
          <a:off x="457200" y="980728"/>
          <a:ext cx="9083352" cy="5877272"/>
        </p:xfrm>
        <a:graphic>
          <a:graphicData uri="http://schemas.openxmlformats.org/drawingml/2006/chart">
            <c:chart xmlns:c="http://schemas.openxmlformats.org/drawingml/2006/chart" xmlns:r="http://schemas.openxmlformats.org/officeDocument/2006/relationships" r:id="rId3"/>
          </a:graphicData>
        </a:graphic>
      </p:graphicFrame>
      <p:sp>
        <p:nvSpPr>
          <p:cNvPr id="13" name="Linkeraccolade 10"/>
          <p:cNvSpPr/>
          <p:nvPr/>
        </p:nvSpPr>
        <p:spPr bwMode="auto">
          <a:xfrm rot="5400000">
            <a:off x="5906616" y="1179984"/>
            <a:ext cx="304800" cy="914400"/>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nl-BE" dirty="0"/>
          </a:p>
        </p:txBody>
      </p:sp>
      <p:sp>
        <p:nvSpPr>
          <p:cNvPr id="14" name="TextBox 13"/>
          <p:cNvSpPr txBox="1"/>
          <p:nvPr/>
        </p:nvSpPr>
        <p:spPr>
          <a:xfrm>
            <a:off x="4932040" y="980728"/>
            <a:ext cx="2286000" cy="523220"/>
          </a:xfrm>
          <a:prstGeom prst="rect">
            <a:avLst/>
          </a:prstGeom>
          <a:noFill/>
        </p:spPr>
        <p:txBody>
          <a:bodyPr wrap="square" rtlCol="0">
            <a:spAutoFit/>
          </a:bodyPr>
          <a:lstStyle/>
          <a:p>
            <a:pPr algn="ctr"/>
            <a:r>
              <a:rPr lang="fr-BE" sz="1400" b="1" dirty="0" err="1">
                <a:solidFill>
                  <a:schemeClr val="tx2">
                    <a:lumMod val="75000"/>
                  </a:schemeClr>
                </a:solidFill>
              </a:rPr>
              <a:t>Discussed</a:t>
            </a:r>
            <a:r>
              <a:rPr lang="fr-BE" sz="1400" b="1" dirty="0">
                <a:solidFill>
                  <a:schemeClr val="tx2">
                    <a:lumMod val="75000"/>
                  </a:schemeClr>
                </a:solidFill>
              </a:rPr>
              <a:t> </a:t>
            </a:r>
            <a:r>
              <a:rPr lang="fr-BE" sz="1400" b="1" dirty="0" err="1">
                <a:solidFill>
                  <a:schemeClr val="tx2">
                    <a:lumMod val="75000"/>
                  </a:schemeClr>
                </a:solidFill>
              </a:rPr>
              <a:t>with</a:t>
            </a:r>
            <a:r>
              <a:rPr lang="fr-BE" sz="1400" b="1" dirty="0">
                <a:solidFill>
                  <a:schemeClr val="tx2">
                    <a:lumMod val="75000"/>
                  </a:schemeClr>
                </a:solidFill>
              </a:rPr>
              <a:t> patient in 11% of cases</a:t>
            </a:r>
          </a:p>
        </p:txBody>
      </p:sp>
      <p:sp>
        <p:nvSpPr>
          <p:cNvPr id="8" name="TextBox 7"/>
          <p:cNvSpPr txBox="1"/>
          <p:nvPr/>
        </p:nvSpPr>
        <p:spPr>
          <a:xfrm>
            <a:off x="228600" y="3200400"/>
            <a:ext cx="381000" cy="369332"/>
          </a:xfrm>
          <a:prstGeom prst="rect">
            <a:avLst/>
          </a:prstGeom>
          <a:noFill/>
        </p:spPr>
        <p:txBody>
          <a:bodyPr wrap="square" rtlCol="0">
            <a:spAutoFit/>
          </a:bodyPr>
          <a:lstStyle/>
          <a:p>
            <a:r>
              <a:rPr lang="fr-BE" dirty="0"/>
              <a:t>%</a:t>
            </a:r>
            <a:endParaRPr lang="nl-BE" dirty="0"/>
          </a:p>
        </p:txBody>
      </p:sp>
      <p:sp>
        <p:nvSpPr>
          <p:cNvPr id="9" name="TextBox 8"/>
          <p:cNvSpPr txBox="1"/>
          <p:nvPr/>
        </p:nvSpPr>
        <p:spPr>
          <a:xfrm>
            <a:off x="6909350" y="5863895"/>
            <a:ext cx="2088232" cy="461665"/>
          </a:xfrm>
          <a:prstGeom prst="rect">
            <a:avLst/>
          </a:prstGeom>
          <a:noFill/>
        </p:spPr>
        <p:txBody>
          <a:bodyPr wrap="square" rtlCol="0">
            <a:spAutoFit/>
          </a:bodyPr>
          <a:lstStyle/>
          <a:p>
            <a:pPr algn="ctr"/>
            <a:r>
              <a:rPr lang="fr-BE" dirty="0">
                <a:solidFill>
                  <a:srgbClr val="00B0F0"/>
                </a:solidFill>
              </a:rPr>
              <a:t>Nurses questionnaires </a:t>
            </a:r>
            <a:r>
              <a:rPr lang="fr-BE" dirty="0" err="1">
                <a:solidFill>
                  <a:srgbClr val="00B0F0"/>
                </a:solidFill>
              </a:rPr>
              <a:t>except</a:t>
            </a:r>
            <a:r>
              <a:rPr lang="fr-BE" dirty="0">
                <a:solidFill>
                  <a:srgbClr val="00B0F0"/>
                </a:solidFill>
              </a:rPr>
              <a:t> * </a:t>
            </a:r>
            <a:r>
              <a:rPr lang="fr-BE" dirty="0" err="1">
                <a:solidFill>
                  <a:srgbClr val="00B0F0"/>
                </a:solidFill>
              </a:rPr>
              <a:t>from</a:t>
            </a:r>
            <a:r>
              <a:rPr lang="fr-BE" dirty="0">
                <a:solidFill>
                  <a:srgbClr val="00B0F0"/>
                </a:solidFill>
              </a:rPr>
              <a:t> GP</a:t>
            </a:r>
          </a:p>
        </p:txBody>
      </p:sp>
    </p:spTree>
    <p:extLst>
      <p:ext uri="{BB962C8B-B14F-4D97-AF65-F5344CB8AC3E}">
        <p14:creationId xmlns:p14="http://schemas.microsoft.com/office/powerpoint/2010/main" val="4243464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412648"/>
          </a:xfrm>
        </p:spPr>
        <p:txBody>
          <a:bodyPr>
            <a:normAutofit fontScale="90000"/>
          </a:bodyPr>
          <a:lstStyle/>
          <a:p>
            <a:pPr algn="l"/>
            <a:r>
              <a:rPr lang="nl-NL" dirty="0"/>
              <a:t>ACP in the </a:t>
            </a:r>
            <a:r>
              <a:rPr lang="nl-NL" dirty="0" err="1"/>
              <a:t>Belgian</a:t>
            </a:r>
            <a:r>
              <a:rPr lang="nl-NL" dirty="0"/>
              <a:t> </a:t>
            </a:r>
            <a:r>
              <a:rPr lang="nl-NL" dirty="0" err="1"/>
              <a:t>and</a:t>
            </a:r>
            <a:r>
              <a:rPr lang="nl-NL" dirty="0"/>
              <a:t> Dutch </a:t>
            </a:r>
            <a:r>
              <a:rPr lang="nl-NL" dirty="0" err="1"/>
              <a:t>general</a:t>
            </a:r>
            <a:r>
              <a:rPr lang="nl-NL" dirty="0"/>
              <a:t> </a:t>
            </a:r>
            <a:r>
              <a:rPr lang="nl-NL" dirty="0" err="1"/>
              <a:t>population</a:t>
            </a:r>
            <a:r>
              <a:rPr lang="nl-NL" dirty="0"/>
              <a:t>? </a:t>
            </a:r>
          </a:p>
        </p:txBody>
      </p:sp>
      <p:sp>
        <p:nvSpPr>
          <p:cNvPr id="3" name="Tijdelijke aanduiding voor inhoud 2"/>
          <p:cNvSpPr>
            <a:spLocks noGrp="1"/>
          </p:cNvSpPr>
          <p:nvPr>
            <p:ph idx="1"/>
          </p:nvPr>
        </p:nvSpPr>
        <p:spPr>
          <a:xfrm>
            <a:off x="457200" y="2322286"/>
            <a:ext cx="8229600" cy="4300437"/>
          </a:xfrm>
        </p:spPr>
        <p:txBody>
          <a:bodyPr>
            <a:normAutofit/>
          </a:bodyPr>
          <a:lstStyle/>
          <a:p>
            <a:pPr marL="0" indent="0">
              <a:buNone/>
            </a:pPr>
            <a:r>
              <a:rPr lang="nl-NL" dirty="0"/>
              <a:t>Belgium: data </a:t>
            </a:r>
            <a:r>
              <a:rPr lang="nl-NL" dirty="0" err="1"/>
              <a:t>from</a:t>
            </a:r>
            <a:r>
              <a:rPr lang="nl-NL" dirty="0"/>
              <a:t> Health Interview </a:t>
            </a:r>
            <a:r>
              <a:rPr lang="nl-NL" dirty="0" err="1"/>
              <a:t>Study</a:t>
            </a:r>
            <a:r>
              <a:rPr lang="nl-NL" dirty="0"/>
              <a:t> 2008 (N= 9324)</a:t>
            </a:r>
          </a:p>
          <a:p>
            <a:pPr marL="0" indent="0">
              <a:buNone/>
            </a:pPr>
            <a:r>
              <a:rPr lang="nl-NL" dirty="0"/>
              <a:t>	</a:t>
            </a:r>
            <a:r>
              <a:rPr lang="nl-NL" sz="2000" dirty="0">
                <a:solidFill>
                  <a:schemeClr val="bg1">
                    <a:lumMod val="65000"/>
                  </a:schemeClr>
                </a:solidFill>
              </a:rPr>
              <a:t>De Vleminck et al., BMC </a:t>
            </a:r>
            <a:r>
              <a:rPr lang="nl-NL" sz="2000" dirty="0" err="1">
                <a:solidFill>
                  <a:schemeClr val="bg1">
                    <a:lumMod val="65000"/>
                  </a:schemeClr>
                </a:solidFill>
              </a:rPr>
              <a:t>Palliative</a:t>
            </a:r>
            <a:r>
              <a:rPr lang="nl-NL" sz="2000" dirty="0">
                <a:solidFill>
                  <a:schemeClr val="bg1">
                    <a:lumMod val="65000"/>
                  </a:schemeClr>
                </a:solidFill>
              </a:rPr>
              <a:t> Care, 2015</a:t>
            </a:r>
          </a:p>
          <a:p>
            <a:pPr marL="0" indent="0">
              <a:buNone/>
            </a:pPr>
            <a:r>
              <a:rPr lang="nl-NL" dirty="0"/>
              <a:t>Netherlands: </a:t>
            </a:r>
            <a:r>
              <a:rPr lang="nl-NL" dirty="0" err="1"/>
              <a:t>self-developed</a:t>
            </a:r>
            <a:r>
              <a:rPr lang="nl-NL" dirty="0"/>
              <a:t> cross-</a:t>
            </a:r>
            <a:r>
              <a:rPr lang="nl-NL" dirty="0" err="1"/>
              <a:t>sectional</a:t>
            </a:r>
            <a:r>
              <a:rPr lang="nl-NL" dirty="0"/>
              <a:t> questionnaire (N=1906)</a:t>
            </a:r>
          </a:p>
          <a:p>
            <a:pPr marL="0" indent="0">
              <a:buNone/>
            </a:pPr>
            <a:r>
              <a:rPr lang="nl-NL" dirty="0"/>
              <a:t>	</a:t>
            </a:r>
            <a:r>
              <a:rPr lang="nl-NL" sz="2000" dirty="0" err="1">
                <a:solidFill>
                  <a:srgbClr val="A6A6A6"/>
                </a:solidFill>
              </a:rPr>
              <a:t>Raijmakers</a:t>
            </a:r>
            <a:r>
              <a:rPr lang="nl-NL" sz="2000" dirty="0">
                <a:solidFill>
                  <a:srgbClr val="A6A6A6"/>
                </a:solidFill>
              </a:rPr>
              <a:t> N.J.H, Journal of </a:t>
            </a:r>
            <a:r>
              <a:rPr lang="nl-NL" sz="2000" dirty="0" err="1">
                <a:solidFill>
                  <a:srgbClr val="A6A6A6"/>
                </a:solidFill>
              </a:rPr>
              <a:t>Palliative</a:t>
            </a:r>
            <a:r>
              <a:rPr lang="nl-NL" sz="2000" dirty="0">
                <a:solidFill>
                  <a:srgbClr val="A6A6A6"/>
                </a:solidFill>
              </a:rPr>
              <a:t> </a:t>
            </a:r>
            <a:r>
              <a:rPr lang="nl-NL" sz="2000" dirty="0" err="1">
                <a:solidFill>
                  <a:srgbClr val="A6A6A6"/>
                </a:solidFill>
              </a:rPr>
              <a:t>Medicine</a:t>
            </a:r>
            <a:r>
              <a:rPr lang="nl-NL" sz="2000" dirty="0">
                <a:solidFill>
                  <a:srgbClr val="A6A6A6"/>
                </a:solidFill>
              </a:rPr>
              <a:t>, 2013</a:t>
            </a:r>
          </a:p>
        </p:txBody>
      </p:sp>
    </p:spTree>
    <p:extLst>
      <p:ext uri="{BB962C8B-B14F-4D97-AF65-F5344CB8AC3E}">
        <p14:creationId xmlns:p14="http://schemas.microsoft.com/office/powerpoint/2010/main" val="19671581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725714"/>
            <a:ext cx="8229600" cy="5672592"/>
          </a:xfrm>
        </p:spPr>
        <p:txBody>
          <a:bodyPr/>
          <a:lstStyle/>
          <a:p>
            <a:pPr marL="0" indent="0">
              <a:buNone/>
            </a:pPr>
            <a:r>
              <a:rPr lang="nl-NL" sz="3600" dirty="0">
                <a:solidFill>
                  <a:srgbClr val="FF6600"/>
                </a:solidFill>
              </a:rPr>
              <a:t>Spoken </a:t>
            </a:r>
            <a:r>
              <a:rPr lang="nl-NL" sz="3600" dirty="0" err="1"/>
              <a:t>with</a:t>
            </a:r>
            <a:r>
              <a:rPr lang="nl-NL" sz="3600" dirty="0"/>
              <a:t> a </a:t>
            </a:r>
            <a:r>
              <a:rPr lang="nl-NL" sz="3600" dirty="0" err="1"/>
              <a:t>physician</a:t>
            </a:r>
            <a:r>
              <a:rPr lang="nl-NL" sz="3600" dirty="0"/>
              <a:t> </a:t>
            </a:r>
            <a:r>
              <a:rPr lang="nl-NL" sz="3600" dirty="0" err="1">
                <a:solidFill>
                  <a:srgbClr val="FF6600"/>
                </a:solidFill>
              </a:rPr>
              <a:t>about</a:t>
            </a:r>
            <a:r>
              <a:rPr lang="nl-NL" sz="3600" dirty="0">
                <a:solidFill>
                  <a:srgbClr val="FF6600"/>
                </a:solidFill>
              </a:rPr>
              <a:t> </a:t>
            </a:r>
            <a:r>
              <a:rPr lang="nl-NL" sz="3600" dirty="0" err="1">
                <a:solidFill>
                  <a:srgbClr val="FF6600"/>
                </a:solidFill>
              </a:rPr>
              <a:t>their</a:t>
            </a:r>
            <a:r>
              <a:rPr lang="nl-NL" sz="3600" dirty="0">
                <a:solidFill>
                  <a:srgbClr val="FF6600"/>
                </a:solidFill>
              </a:rPr>
              <a:t> </a:t>
            </a:r>
            <a:r>
              <a:rPr lang="nl-NL" sz="3600" dirty="0" err="1">
                <a:solidFill>
                  <a:srgbClr val="FF6600"/>
                </a:solidFill>
              </a:rPr>
              <a:t>wishes</a:t>
            </a:r>
            <a:r>
              <a:rPr lang="nl-NL" sz="3600" dirty="0">
                <a:solidFill>
                  <a:srgbClr val="FF6600"/>
                </a:solidFill>
              </a:rPr>
              <a:t> </a:t>
            </a:r>
            <a:r>
              <a:rPr lang="nl-NL" sz="3600" dirty="0" err="1">
                <a:solidFill>
                  <a:srgbClr val="000000"/>
                </a:solidFill>
              </a:rPr>
              <a:t>regarding</a:t>
            </a:r>
            <a:r>
              <a:rPr lang="nl-NL" sz="3600" dirty="0">
                <a:solidFill>
                  <a:srgbClr val="000000"/>
                </a:solidFill>
              </a:rPr>
              <a:t> </a:t>
            </a:r>
            <a:r>
              <a:rPr lang="nl-NL" sz="3600" dirty="0" err="1">
                <a:solidFill>
                  <a:srgbClr val="000000"/>
                </a:solidFill>
              </a:rPr>
              <a:t>medical</a:t>
            </a:r>
            <a:r>
              <a:rPr lang="nl-NL" sz="3600" dirty="0">
                <a:solidFill>
                  <a:srgbClr val="000000"/>
                </a:solidFill>
              </a:rPr>
              <a:t> </a:t>
            </a:r>
            <a:r>
              <a:rPr lang="nl-NL" sz="3600" dirty="0" err="1">
                <a:solidFill>
                  <a:srgbClr val="000000"/>
                </a:solidFill>
              </a:rPr>
              <a:t>treatments</a:t>
            </a:r>
            <a:r>
              <a:rPr lang="nl-NL" sz="3600" dirty="0">
                <a:solidFill>
                  <a:srgbClr val="000000"/>
                </a:solidFill>
              </a:rPr>
              <a:t> at the EOL</a:t>
            </a:r>
          </a:p>
          <a:p>
            <a:pPr>
              <a:buFont typeface="Wingdings" charset="2"/>
              <a:buChar char="§"/>
            </a:pPr>
            <a:r>
              <a:rPr lang="nl-NL" sz="2800" dirty="0"/>
              <a:t>Belgium: 4%</a:t>
            </a:r>
          </a:p>
          <a:p>
            <a:pPr>
              <a:buFont typeface="Wingdings" charset="2"/>
              <a:buChar char="§"/>
            </a:pPr>
            <a:r>
              <a:rPr lang="nl-NL" sz="2800" dirty="0"/>
              <a:t>Netherlands: 12%</a:t>
            </a:r>
          </a:p>
          <a:p>
            <a:pPr marL="0" indent="0">
              <a:buNone/>
            </a:pPr>
            <a:endParaRPr lang="nl-NL" sz="2800" dirty="0"/>
          </a:p>
          <a:p>
            <a:pPr marL="0" indent="0">
              <a:buNone/>
            </a:pPr>
            <a:r>
              <a:rPr lang="nl-NL" sz="3600" dirty="0">
                <a:solidFill>
                  <a:srgbClr val="000000"/>
                </a:solidFill>
              </a:rPr>
              <a:t>Advance </a:t>
            </a:r>
            <a:r>
              <a:rPr lang="nl-NL" sz="3600" dirty="0" err="1">
                <a:solidFill>
                  <a:srgbClr val="000000"/>
                </a:solidFill>
              </a:rPr>
              <a:t>directive</a:t>
            </a:r>
            <a:r>
              <a:rPr lang="nl-NL" sz="3600" dirty="0">
                <a:solidFill>
                  <a:srgbClr val="000000"/>
                </a:solidFill>
              </a:rPr>
              <a:t> on </a:t>
            </a:r>
            <a:r>
              <a:rPr lang="nl-NL" sz="3600" dirty="0" err="1">
                <a:solidFill>
                  <a:srgbClr val="FF6600"/>
                </a:solidFill>
              </a:rPr>
              <a:t>euthanasia</a:t>
            </a:r>
            <a:endParaRPr lang="nl-NL" sz="3600" dirty="0">
              <a:solidFill>
                <a:srgbClr val="FF6600"/>
              </a:solidFill>
            </a:endParaRPr>
          </a:p>
          <a:p>
            <a:pPr>
              <a:buFont typeface="Wingdings" charset="2"/>
              <a:buChar char="§"/>
            </a:pPr>
            <a:r>
              <a:rPr lang="nl-NL" sz="2800" dirty="0"/>
              <a:t>	Belgium: 1.8%</a:t>
            </a:r>
          </a:p>
          <a:p>
            <a:pPr>
              <a:buFont typeface="Wingdings" charset="2"/>
              <a:buChar char="§"/>
            </a:pPr>
            <a:r>
              <a:rPr lang="nl-NL" sz="2800" dirty="0"/>
              <a:t>	Netherlands: 3%</a:t>
            </a:r>
          </a:p>
        </p:txBody>
      </p:sp>
    </p:spTree>
    <p:extLst>
      <p:ext uri="{BB962C8B-B14F-4D97-AF65-F5344CB8AC3E}">
        <p14:creationId xmlns:p14="http://schemas.microsoft.com/office/powerpoint/2010/main" val="19937763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1011418"/>
            <a:ext cx="6779096" cy="5045784"/>
          </a:xfrm>
        </p:spPr>
        <p:txBody>
          <a:bodyPr>
            <a:normAutofit fontScale="85000" lnSpcReduction="20000"/>
          </a:bodyPr>
          <a:lstStyle/>
          <a:p>
            <a:pPr marL="0" indent="0" algn="ctr">
              <a:buNone/>
            </a:pPr>
            <a:r>
              <a:rPr lang="nl-BE" sz="4400" dirty="0"/>
              <a:t>Importance of ACP acknowledged</a:t>
            </a:r>
          </a:p>
          <a:p>
            <a:pPr marL="0" indent="0" algn="ctr">
              <a:buNone/>
            </a:pPr>
            <a:endParaRPr lang="nl-BE" dirty="0"/>
          </a:p>
          <a:p>
            <a:pPr marL="0" indent="0" algn="ctr">
              <a:buNone/>
            </a:pPr>
            <a:r>
              <a:rPr lang="nl-BE" sz="4400" i="1" dirty="0"/>
              <a:t>Yes, … but changing practice appears very difficult, training communication skills is not enough</a:t>
            </a:r>
          </a:p>
          <a:p>
            <a:pPr marL="0" indent="0" algn="ctr">
              <a:buNone/>
            </a:pPr>
            <a:endParaRPr lang="nl-BE" sz="4400" i="1" dirty="0">
              <a:solidFill>
                <a:srgbClr val="E46C0A"/>
              </a:solidFill>
            </a:endParaRPr>
          </a:p>
          <a:p>
            <a:pPr marL="0" indent="0" algn="ctr">
              <a:buNone/>
            </a:pPr>
            <a:r>
              <a:rPr lang="nl-BE" sz="4400" i="1" dirty="0">
                <a:solidFill>
                  <a:srgbClr val="FF0000"/>
                </a:solidFill>
              </a:rPr>
              <a:t>Implementation programmes needed that take into account context and change management</a:t>
            </a:r>
          </a:p>
          <a:p>
            <a:endParaRPr lang="en-GB" dirty="0"/>
          </a:p>
        </p:txBody>
      </p:sp>
    </p:spTree>
    <p:extLst>
      <p:ext uri="{BB962C8B-B14F-4D97-AF65-F5344CB8AC3E}">
        <p14:creationId xmlns:p14="http://schemas.microsoft.com/office/powerpoint/2010/main" val="42451449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6512" y="1484784"/>
            <a:ext cx="9144000" cy="4282761"/>
          </a:xfrm>
          <a:prstGeom prst="rect">
            <a:avLst/>
          </a:prstGeom>
        </p:spPr>
      </p:pic>
      <p:sp>
        <p:nvSpPr>
          <p:cNvPr id="6" name="Subtitle 2"/>
          <p:cNvSpPr txBox="1">
            <a:spLocks/>
          </p:cNvSpPr>
          <p:nvPr/>
        </p:nvSpPr>
        <p:spPr>
          <a:xfrm>
            <a:off x="0" y="332656"/>
            <a:ext cx="9107487" cy="10081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accent6">
                    <a:lumMod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nl-BE" dirty="0">
                <a:solidFill>
                  <a:srgbClr val="000090"/>
                </a:solidFill>
              </a:rPr>
              <a:t>End-of-Life Care Research Group, VUB &amp; UGhent</a:t>
            </a:r>
          </a:p>
        </p:txBody>
      </p:sp>
    </p:spTree>
    <p:extLst>
      <p:ext uri="{BB962C8B-B14F-4D97-AF65-F5344CB8AC3E}">
        <p14:creationId xmlns:p14="http://schemas.microsoft.com/office/powerpoint/2010/main" val="22187447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rgbClr val="FF6600"/>
          </a:solidFill>
        </p:spPr>
        <p:txBody>
          <a:bodyPr>
            <a:normAutofit/>
          </a:bodyPr>
          <a:lstStyle/>
          <a:p>
            <a:pPr algn="l"/>
            <a:r>
              <a:rPr lang="nl-NL" b="1" dirty="0">
                <a:solidFill>
                  <a:schemeClr val="bg1"/>
                </a:solidFill>
              </a:rPr>
              <a:t>ACP in </a:t>
            </a:r>
            <a:r>
              <a:rPr lang="nl-NL" b="1" dirty="0" err="1">
                <a:solidFill>
                  <a:schemeClr val="bg1"/>
                </a:solidFill>
              </a:rPr>
              <a:t>general</a:t>
            </a:r>
            <a:r>
              <a:rPr lang="nl-NL" b="1" dirty="0">
                <a:solidFill>
                  <a:schemeClr val="bg1"/>
                </a:solidFill>
              </a:rPr>
              <a:t> </a:t>
            </a:r>
            <a:r>
              <a:rPr lang="nl-NL" b="1" dirty="0" err="1">
                <a:solidFill>
                  <a:schemeClr val="bg1"/>
                </a:solidFill>
              </a:rPr>
              <a:t>practice</a:t>
            </a:r>
            <a:endParaRPr lang="nl-NL" b="1" dirty="0">
              <a:solidFill>
                <a:schemeClr val="bg1"/>
              </a:solidFill>
            </a:endParaRPr>
          </a:p>
        </p:txBody>
      </p:sp>
      <p:sp>
        <p:nvSpPr>
          <p:cNvPr id="3" name="Tijdelijke aanduiding voor inhoud 2"/>
          <p:cNvSpPr>
            <a:spLocks noGrp="1"/>
          </p:cNvSpPr>
          <p:nvPr>
            <p:ph idx="1"/>
          </p:nvPr>
        </p:nvSpPr>
        <p:spPr/>
        <p:txBody>
          <a:bodyPr/>
          <a:lstStyle/>
          <a:p>
            <a:pPr marL="0" indent="0">
              <a:buFontTx/>
              <a:buNone/>
              <a:defRPr/>
            </a:pPr>
            <a:r>
              <a:rPr lang="nl-NL" u="sng" dirty="0"/>
              <a:t>Aim </a:t>
            </a:r>
          </a:p>
          <a:p>
            <a:pPr marL="0" indent="0">
              <a:buFontTx/>
              <a:buNone/>
              <a:defRPr/>
            </a:pPr>
            <a:r>
              <a:rPr lang="nl-NL" dirty="0" err="1"/>
              <a:t>To</a:t>
            </a:r>
            <a:r>
              <a:rPr lang="nl-NL" dirty="0"/>
              <a:t> </a:t>
            </a:r>
            <a:r>
              <a:rPr lang="nl-NL" dirty="0" err="1"/>
              <a:t>develop</a:t>
            </a:r>
            <a:r>
              <a:rPr lang="nl-NL" dirty="0"/>
              <a:t> </a:t>
            </a:r>
            <a:r>
              <a:rPr lang="nl-NL" dirty="0" err="1"/>
              <a:t>an</a:t>
            </a:r>
            <a:r>
              <a:rPr lang="nl-NL" dirty="0"/>
              <a:t> </a:t>
            </a:r>
            <a:r>
              <a:rPr lang="nl-NL" dirty="0" err="1"/>
              <a:t>intervention</a:t>
            </a:r>
            <a:r>
              <a:rPr lang="nl-NL" dirty="0"/>
              <a:t> </a:t>
            </a:r>
            <a:r>
              <a:rPr lang="nl-NL" dirty="0" err="1"/>
              <a:t>to</a:t>
            </a:r>
            <a:r>
              <a:rPr lang="nl-NL" dirty="0"/>
              <a:t> support the </a:t>
            </a:r>
            <a:r>
              <a:rPr lang="nl-NL" b="1" dirty="0" err="1"/>
              <a:t>initiation</a:t>
            </a:r>
            <a:r>
              <a:rPr lang="nl-NL" dirty="0"/>
              <a:t> of ACP in </a:t>
            </a:r>
            <a:r>
              <a:rPr lang="nl-NL" dirty="0" err="1"/>
              <a:t>general</a:t>
            </a:r>
            <a:r>
              <a:rPr lang="nl-NL" dirty="0"/>
              <a:t> </a:t>
            </a:r>
            <a:r>
              <a:rPr lang="nl-NL" dirty="0" err="1"/>
              <a:t>practice</a:t>
            </a:r>
            <a:endParaRPr lang="nl-NL" dirty="0"/>
          </a:p>
          <a:p>
            <a:pPr>
              <a:defRPr/>
            </a:pPr>
            <a:endParaRPr lang="nl-NL" dirty="0"/>
          </a:p>
          <a:p>
            <a:pPr marL="0" indent="0">
              <a:buFontTx/>
              <a:buNone/>
              <a:defRPr/>
            </a:pPr>
            <a:r>
              <a:rPr lang="nl-NL" u="sng" dirty="0"/>
              <a:t>Method</a:t>
            </a:r>
          </a:p>
          <a:p>
            <a:pPr marL="0" indent="0">
              <a:buFontTx/>
              <a:buNone/>
              <a:defRPr/>
            </a:pPr>
            <a:r>
              <a:rPr lang="nl-NL" dirty="0" err="1"/>
              <a:t>Medical</a:t>
            </a:r>
            <a:r>
              <a:rPr lang="nl-NL" dirty="0"/>
              <a:t> Research Council (MRC) Framework </a:t>
            </a:r>
            <a:r>
              <a:rPr lang="nl-NL" dirty="0" err="1"/>
              <a:t>for</a:t>
            </a:r>
            <a:r>
              <a:rPr lang="nl-NL" dirty="0"/>
              <a:t> the </a:t>
            </a:r>
            <a:r>
              <a:rPr lang="nl-NL" dirty="0" err="1"/>
              <a:t>development</a:t>
            </a:r>
            <a:r>
              <a:rPr lang="nl-NL" dirty="0"/>
              <a:t> of complex </a:t>
            </a:r>
            <a:r>
              <a:rPr lang="nl-NL" dirty="0" err="1"/>
              <a:t>interventions</a:t>
            </a:r>
            <a:endParaRPr lang="nl-NL" dirty="0"/>
          </a:p>
          <a:p>
            <a:endParaRPr lang="nl-NL" dirty="0"/>
          </a:p>
        </p:txBody>
      </p:sp>
    </p:spTree>
    <p:extLst>
      <p:ext uri="{BB962C8B-B14F-4D97-AF65-F5344CB8AC3E}">
        <p14:creationId xmlns:p14="http://schemas.microsoft.com/office/powerpoint/2010/main" val="41206483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85763"/>
            <a:ext cx="8555038" cy="1143000"/>
          </a:xfrm>
        </p:spPr>
        <p:txBody>
          <a:bodyPr>
            <a:normAutofit fontScale="90000"/>
          </a:bodyPr>
          <a:lstStyle/>
          <a:p>
            <a:pPr algn="l">
              <a:defRPr/>
            </a:pPr>
            <a:r>
              <a:rPr lang="nl-NL" dirty="0" err="1">
                <a:solidFill>
                  <a:srgbClr val="000000"/>
                </a:solidFill>
              </a:rPr>
              <a:t>Intervention</a:t>
            </a:r>
            <a:r>
              <a:rPr lang="nl-NL" dirty="0">
                <a:solidFill>
                  <a:srgbClr val="000000"/>
                </a:solidFill>
              </a:rPr>
              <a:t> </a:t>
            </a:r>
            <a:r>
              <a:rPr lang="nl-NL" dirty="0" err="1">
                <a:solidFill>
                  <a:srgbClr val="000000"/>
                </a:solidFill>
              </a:rPr>
              <a:t>to</a:t>
            </a:r>
            <a:r>
              <a:rPr lang="nl-NL" dirty="0">
                <a:solidFill>
                  <a:srgbClr val="000000"/>
                </a:solidFill>
              </a:rPr>
              <a:t> support the </a:t>
            </a:r>
            <a:r>
              <a:rPr lang="nl-NL" dirty="0" err="1">
                <a:solidFill>
                  <a:srgbClr val="000000"/>
                </a:solidFill>
              </a:rPr>
              <a:t>initiation</a:t>
            </a:r>
            <a:r>
              <a:rPr lang="nl-NL" dirty="0">
                <a:solidFill>
                  <a:srgbClr val="000000"/>
                </a:solidFill>
              </a:rPr>
              <a:t> of ACP </a:t>
            </a:r>
            <a:r>
              <a:rPr lang="nl-NL" dirty="0" err="1">
                <a:solidFill>
                  <a:srgbClr val="000000"/>
                </a:solidFill>
              </a:rPr>
              <a:t>consist</a:t>
            </a:r>
            <a:r>
              <a:rPr lang="nl-NL" dirty="0">
                <a:solidFill>
                  <a:srgbClr val="000000"/>
                </a:solidFill>
              </a:rPr>
              <a:t> of </a:t>
            </a:r>
            <a:r>
              <a:rPr lang="nl-NL" dirty="0">
                <a:solidFill>
                  <a:srgbClr val="357F17"/>
                </a:solidFill>
              </a:rPr>
              <a:t>5 </a:t>
            </a:r>
            <a:r>
              <a:rPr lang="nl-NL" dirty="0" err="1">
                <a:solidFill>
                  <a:srgbClr val="357F17"/>
                </a:solidFill>
              </a:rPr>
              <a:t>key</a:t>
            </a:r>
            <a:r>
              <a:rPr lang="nl-NL" dirty="0">
                <a:solidFill>
                  <a:srgbClr val="357F17"/>
                </a:solidFill>
              </a:rPr>
              <a:t> </a:t>
            </a:r>
            <a:r>
              <a:rPr lang="nl-NL" dirty="0" err="1">
                <a:solidFill>
                  <a:srgbClr val="357F17"/>
                </a:solidFill>
              </a:rPr>
              <a:t>components</a:t>
            </a:r>
            <a:r>
              <a:rPr lang="nl-NL" dirty="0"/>
              <a:t>:</a:t>
            </a:r>
          </a:p>
        </p:txBody>
      </p:sp>
      <p:sp>
        <p:nvSpPr>
          <p:cNvPr id="3" name="Tijdelijke aanduiding voor inhoud 2"/>
          <p:cNvSpPr>
            <a:spLocks noGrp="1"/>
          </p:cNvSpPr>
          <p:nvPr>
            <p:ph idx="1"/>
          </p:nvPr>
        </p:nvSpPr>
        <p:spPr>
          <a:xfrm>
            <a:off x="444500" y="1957388"/>
            <a:ext cx="8229600" cy="4525962"/>
          </a:xfrm>
        </p:spPr>
        <p:txBody>
          <a:bodyPr>
            <a:noAutofit/>
          </a:bodyPr>
          <a:lstStyle/>
          <a:p>
            <a:pPr marL="514350" indent="-514350">
              <a:buFontTx/>
              <a:buAutoNum type="arabicParenR"/>
              <a:defRPr/>
            </a:pPr>
            <a:r>
              <a:rPr lang="nl-NL" sz="2800" dirty="0"/>
              <a:t>Interactive training program  </a:t>
            </a:r>
            <a:r>
              <a:rPr lang="nl-NL" sz="2800" dirty="0" err="1"/>
              <a:t>for</a:t>
            </a:r>
            <a:r>
              <a:rPr lang="nl-NL" sz="2800" dirty="0"/>
              <a:t> </a:t>
            </a:r>
            <a:r>
              <a:rPr lang="nl-NL" sz="2800" dirty="0" err="1"/>
              <a:t>GPs</a:t>
            </a:r>
            <a:endParaRPr lang="nl-NL" sz="2800" dirty="0"/>
          </a:p>
          <a:p>
            <a:pPr marL="514350" indent="-514350">
              <a:buFontTx/>
              <a:buAutoNum type="arabicParenR"/>
              <a:defRPr/>
            </a:pPr>
            <a:endParaRPr lang="nl-NL" sz="2800" dirty="0"/>
          </a:p>
          <a:p>
            <a:pPr marL="514350" indent="-514350">
              <a:buFontTx/>
              <a:buAutoNum type="arabicParenR"/>
              <a:defRPr/>
            </a:pPr>
            <a:r>
              <a:rPr lang="nl-NL" sz="2800" dirty="0"/>
              <a:t>Register of </a:t>
            </a:r>
            <a:r>
              <a:rPr lang="nl-NL" sz="2800" dirty="0" err="1"/>
              <a:t>eligible</a:t>
            </a:r>
            <a:r>
              <a:rPr lang="nl-NL" sz="2800" dirty="0"/>
              <a:t> </a:t>
            </a:r>
            <a:r>
              <a:rPr lang="nl-NL" sz="2800" dirty="0" err="1"/>
              <a:t>patients</a:t>
            </a:r>
            <a:endParaRPr lang="nl-NL" sz="2800" dirty="0"/>
          </a:p>
          <a:p>
            <a:pPr marL="0" indent="0">
              <a:buFontTx/>
              <a:buNone/>
              <a:defRPr/>
            </a:pPr>
            <a:endParaRPr lang="nl-NL" sz="2800" dirty="0"/>
          </a:p>
          <a:p>
            <a:pPr marL="0" indent="0">
              <a:buFontTx/>
              <a:buNone/>
              <a:defRPr/>
            </a:pPr>
            <a:r>
              <a:rPr lang="nl-NL" sz="2800" dirty="0"/>
              <a:t>3) </a:t>
            </a:r>
            <a:r>
              <a:rPr lang="nl-NL" sz="2800" dirty="0" err="1"/>
              <a:t>Educational</a:t>
            </a:r>
            <a:r>
              <a:rPr lang="nl-NL" sz="2800" dirty="0"/>
              <a:t> (</a:t>
            </a:r>
            <a:r>
              <a:rPr lang="nl-NL" sz="2800" dirty="0" err="1"/>
              <a:t>prepatory</a:t>
            </a:r>
            <a:r>
              <a:rPr lang="nl-NL" sz="2800" dirty="0"/>
              <a:t>) </a:t>
            </a:r>
            <a:r>
              <a:rPr lang="nl-NL" sz="2800" dirty="0" err="1"/>
              <a:t>booklet</a:t>
            </a:r>
            <a:r>
              <a:rPr lang="nl-NL" sz="2800" dirty="0"/>
              <a:t> </a:t>
            </a:r>
            <a:r>
              <a:rPr lang="nl-NL" sz="2800" dirty="0" err="1"/>
              <a:t>for</a:t>
            </a:r>
            <a:r>
              <a:rPr lang="nl-NL" sz="2800" dirty="0"/>
              <a:t> </a:t>
            </a:r>
            <a:r>
              <a:rPr lang="nl-NL" sz="2800" dirty="0" err="1"/>
              <a:t>patients</a:t>
            </a:r>
            <a:endParaRPr lang="nl-NL" sz="2800" dirty="0"/>
          </a:p>
          <a:p>
            <a:pPr marL="0" indent="0">
              <a:buFontTx/>
              <a:buNone/>
              <a:defRPr/>
            </a:pPr>
            <a:endParaRPr lang="nl-NL" sz="2800" dirty="0"/>
          </a:p>
          <a:p>
            <a:pPr marL="0" indent="0">
              <a:buFontTx/>
              <a:buNone/>
              <a:defRPr/>
            </a:pPr>
            <a:r>
              <a:rPr lang="nl-NL" sz="2800" dirty="0"/>
              <a:t>4) </a:t>
            </a:r>
            <a:r>
              <a:rPr lang="nl-NL" sz="2800" dirty="0" err="1"/>
              <a:t>Conversation</a:t>
            </a:r>
            <a:r>
              <a:rPr lang="nl-NL" sz="2800" dirty="0"/>
              <a:t> guide </a:t>
            </a:r>
            <a:r>
              <a:rPr lang="nl-NL" sz="2800" dirty="0" err="1"/>
              <a:t>for</a:t>
            </a:r>
            <a:r>
              <a:rPr lang="nl-NL" sz="2800" dirty="0"/>
              <a:t> </a:t>
            </a:r>
            <a:r>
              <a:rPr lang="nl-NL" sz="2800" dirty="0" err="1"/>
              <a:t>GPs</a:t>
            </a:r>
            <a:endParaRPr lang="nl-NL" sz="2800" dirty="0"/>
          </a:p>
          <a:p>
            <a:pPr marL="0" indent="0">
              <a:buFontTx/>
              <a:buNone/>
              <a:defRPr/>
            </a:pPr>
            <a:endParaRPr lang="nl-NL" sz="2800" dirty="0"/>
          </a:p>
          <a:p>
            <a:pPr marL="0" indent="0">
              <a:buFontTx/>
              <a:buNone/>
              <a:defRPr/>
            </a:pPr>
            <a:r>
              <a:rPr lang="nl-NL" sz="2800" dirty="0"/>
              <a:t>5) </a:t>
            </a:r>
            <a:r>
              <a:rPr lang="nl-NL" sz="2800" dirty="0" err="1"/>
              <a:t>Structured</a:t>
            </a:r>
            <a:r>
              <a:rPr lang="nl-NL" sz="2800" dirty="0"/>
              <a:t> template </a:t>
            </a:r>
            <a:r>
              <a:rPr lang="nl-NL" sz="2800" dirty="0" err="1"/>
              <a:t>to</a:t>
            </a:r>
            <a:r>
              <a:rPr lang="nl-NL" sz="2800" dirty="0"/>
              <a:t> document </a:t>
            </a:r>
            <a:r>
              <a:rPr lang="nl-NL" sz="2800" dirty="0" err="1"/>
              <a:t>outcomes</a:t>
            </a:r>
            <a:endParaRPr lang="nl-NL" sz="2800" dirty="0"/>
          </a:p>
        </p:txBody>
      </p:sp>
    </p:spTree>
    <p:extLst>
      <p:ext uri="{BB962C8B-B14F-4D97-AF65-F5344CB8AC3E}">
        <p14:creationId xmlns:p14="http://schemas.microsoft.com/office/powerpoint/2010/main" val="3357249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7.4|8.7|1.8|4.6|3.1|2.4|6.4|4.1|4.6|4.1|3.5|4.6|10.7"/>
</p:tagLst>
</file>

<file path=ppt/tags/tag2.xml><?xml version="1.0" encoding="utf-8"?>
<p:tagLst xmlns:a="http://schemas.openxmlformats.org/drawingml/2006/main" xmlns:r="http://schemas.openxmlformats.org/officeDocument/2006/relationships" xmlns:p="http://schemas.openxmlformats.org/presentationml/2006/main">
  <p:tag name="TIMING" val="|8|7.4|8.7|1.8|4.6|3.1|2.4|6.4|4.1|4.6|4.1|3.5|4.6|10.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8690</TotalTime>
  <Words>5515</Words>
  <Application>Microsoft Office PowerPoint</Application>
  <PresentationFormat>Diavoorstelling (4:3)</PresentationFormat>
  <Paragraphs>863</Paragraphs>
  <Slides>116</Slides>
  <Notes>71</Notes>
  <HiddenSlides>0</HiddenSlides>
  <MMClips>0</MMClips>
  <ScaleCrop>false</ScaleCrop>
  <HeadingPairs>
    <vt:vector size="8" baseType="variant">
      <vt:variant>
        <vt:lpstr>Gebruikte lettertypen</vt:lpstr>
      </vt:variant>
      <vt:variant>
        <vt:i4>17</vt:i4>
      </vt:variant>
      <vt:variant>
        <vt:lpstr>Thema</vt:lpstr>
      </vt:variant>
      <vt:variant>
        <vt:i4>1</vt:i4>
      </vt:variant>
      <vt:variant>
        <vt:lpstr>Ingesloten OLE-bronprogramma's</vt:lpstr>
      </vt:variant>
      <vt:variant>
        <vt:i4>1</vt:i4>
      </vt:variant>
      <vt:variant>
        <vt:lpstr>Diatitels</vt:lpstr>
      </vt:variant>
      <vt:variant>
        <vt:i4>116</vt:i4>
      </vt:variant>
    </vt:vector>
  </HeadingPairs>
  <TitlesOfParts>
    <vt:vector size="135" baseType="lpstr">
      <vt:lpstr>ＭＳ Ｐゴシック</vt:lpstr>
      <vt:lpstr>宋体</vt:lpstr>
      <vt:lpstr>Arial</vt:lpstr>
      <vt:lpstr>Arial Black</vt:lpstr>
      <vt:lpstr>Arial Narrow</vt:lpstr>
      <vt:lpstr>Bookman Old Style</vt:lpstr>
      <vt:lpstr>Calibri</vt:lpstr>
      <vt:lpstr>Candara</vt:lpstr>
      <vt:lpstr>Helvetica</vt:lpstr>
      <vt:lpstr>LucidaSansEF</vt:lpstr>
      <vt:lpstr>Mangal</vt:lpstr>
      <vt:lpstr>Rockwell</vt:lpstr>
      <vt:lpstr>Symbol</vt:lpstr>
      <vt:lpstr>Times New Roman</vt:lpstr>
      <vt:lpstr>Verdana</vt:lpstr>
      <vt:lpstr>Wingdings</vt:lpstr>
      <vt:lpstr>ヒラギノ角ゴ ProN W3</vt:lpstr>
      <vt:lpstr>Office Theme</vt:lpstr>
      <vt:lpstr>Chart</vt:lpstr>
      <vt:lpstr>End-of-Life Issues:   a brief overview of legislation, attitudes and practices    </vt:lpstr>
      <vt:lpstr>Focus of talk</vt:lpstr>
      <vt:lpstr>Focus of talk</vt:lpstr>
      <vt:lpstr>Medically assisted dying and public health:   a brief overview of legislation, attitudes and practices </vt:lpstr>
      <vt:lpstr>PowerPoint-presentatie</vt:lpstr>
      <vt:lpstr>A public health approach to assisted dying</vt:lpstr>
      <vt:lpstr>Key points</vt:lpstr>
      <vt:lpstr>PowerPoint-presentatie</vt:lpstr>
      <vt:lpstr>Physician assisted dying legally permitted in 4 European countries</vt:lpstr>
      <vt:lpstr>…in 7 states of the USA </vt:lpstr>
      <vt:lpstr>…in Canada</vt:lpstr>
      <vt:lpstr>…in Colombia</vt:lpstr>
      <vt:lpstr>MAID legal</vt:lpstr>
      <vt:lpstr>… and being considered in many other countries or regions</vt:lpstr>
      <vt:lpstr>Euthanasia is similar to but different from assisted suicide…</vt:lpstr>
      <vt:lpstr>BENELUX countries</vt:lpstr>
      <vt:lpstr>Existing euthanasia laws have substantive criteria</vt:lpstr>
      <vt:lpstr>..and procedural criteria</vt:lpstr>
      <vt:lpstr>USA </vt:lpstr>
      <vt:lpstr>Canada</vt:lpstr>
      <vt:lpstr>Colombia</vt:lpstr>
      <vt:lpstr>PowerPoint-presentatie</vt:lpstr>
      <vt:lpstr>European Values Study </vt:lpstr>
      <vt:lpstr>Euthanasia acceptance strongly varies between European countries (2008)</vt:lpstr>
      <vt:lpstr>PowerPoint-presentatie</vt:lpstr>
      <vt:lpstr>PowerPoint-presentatie</vt:lpstr>
      <vt:lpstr>In Western Europe there has been a continuous increase (1981-2008)  </vt:lpstr>
      <vt:lpstr>In Eastern European no increase 1999-2008  </vt:lpstr>
      <vt:lpstr>Reasons for:  country variation?  different trends?</vt:lpstr>
      <vt:lpstr>a. Religiosity </vt:lpstr>
      <vt:lpstr>Explanation: levels of religiosity (2008)</vt:lpstr>
      <vt:lpstr>PowerPoint-presentatie</vt:lpstr>
      <vt:lpstr>PowerPoint-presentatie</vt:lpstr>
      <vt:lpstr>b. Tolerance towards autonomy in life choices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Patient autonomy, suffering, and prospects of improvement most important reasons to grant request</vt:lpstr>
      <vt:lpstr>PowerPoint-presentatie</vt:lpstr>
      <vt:lpstr>PowerPoint-presentatie</vt:lpstr>
      <vt:lpstr>PowerPoint-presentatie</vt:lpstr>
      <vt:lpstr>What about Luxemburg?</vt:lpstr>
      <vt:lpstr>PowerPoint-presentatie</vt:lpstr>
      <vt:lpstr>The European Association for Palliative Care (EAPC) on euthanasia</vt:lpstr>
      <vt:lpstr>Euthanasia and palliative care in practice</vt:lpstr>
      <vt:lpstr>PowerPoint-presentatie</vt:lpstr>
      <vt:lpstr>Is legalizing assisted dying creating a slippery slope?</vt:lpstr>
      <vt:lpstr>Reduction in hastening death without explicit patient request</vt:lpstr>
      <vt:lpstr>PowerPoint-presentatie</vt:lpstr>
      <vt:lpstr>PowerPoint-presentatie</vt:lpstr>
      <vt:lpstr>Key points MAID</vt:lpstr>
      <vt:lpstr>Focus of talk</vt:lpstr>
      <vt:lpstr>Appropriateness of end-of-life care </vt:lpstr>
      <vt:lpstr>PowerPoint-presentatie</vt:lpstr>
      <vt:lpstr>PowerPoint-presentatie</vt:lpstr>
      <vt:lpstr>PowerPoint-presentatie</vt:lpstr>
      <vt:lpstr>PowerPoint-presentatie</vt:lpstr>
      <vt:lpstr>PowerPoint-presentatie</vt:lpstr>
      <vt:lpstr>Often have an Emergency Demartment admission shortly before death</vt:lpstr>
      <vt:lpstr>Often receive surgery shortly before death</vt:lpstr>
      <vt:lpstr>Or a bloodtransfusion</vt:lpstr>
      <vt:lpstr>Or diagnostic testing</vt:lpstr>
      <vt:lpstr>But many also receive opioids</vt:lpstr>
      <vt:lpstr>Have more frequent contacts with their GP</vt:lpstr>
      <vt:lpstr>And receive palliative care..</vt:lpstr>
      <vt:lpstr>PowerPoint-presentatie</vt:lpstr>
      <vt:lpstr>Focus of talk</vt:lpstr>
      <vt:lpstr>Advance Care Planning </vt:lpstr>
      <vt:lpstr>What is ACP?</vt:lpstr>
      <vt:lpstr>Goals of ACP?</vt:lpstr>
      <vt:lpstr>A brief history</vt:lpstr>
      <vt:lpstr>ACP  AD </vt:lpstr>
      <vt:lpstr>Documenting ACP in Belgium</vt:lpstr>
      <vt:lpstr>Negative living will</vt:lpstr>
      <vt:lpstr>Nomination of a surrogate decision-maker</vt:lpstr>
      <vt:lpstr>Positive living will</vt:lpstr>
      <vt:lpstr>PowerPoint-presentatie</vt:lpstr>
      <vt:lpstr>ACP policy in nursing homes established</vt:lpstr>
      <vt:lpstr>Guidelines and tools for professionals</vt:lpstr>
      <vt:lpstr>Guidelines and tools for professionals</vt:lpstr>
      <vt:lpstr>PowerPoint-presentatie</vt:lpstr>
      <vt:lpstr>Booming research area since the 1990s</vt:lpstr>
      <vt:lpstr>Recent prevalence data from GPs  Belgium, the Netherlands 2014 Deceased patients of GPs +65y (non-sudden deaths)</vt:lpstr>
      <vt:lpstr>ACP in dementia in nursing homes</vt:lpstr>
      <vt:lpstr>ACP in the Belgian and Dutch general population? </vt:lpstr>
      <vt:lpstr>PowerPoint-presentatie</vt:lpstr>
      <vt:lpstr>PowerPoint-presentatie</vt:lpstr>
      <vt:lpstr>PowerPoint-presentatie</vt:lpstr>
      <vt:lpstr>ACP in general practice</vt:lpstr>
      <vt:lpstr>Intervention to support the initiation of ACP consist of 5 key components:</vt:lpstr>
      <vt:lpstr>ACP in nursing homes</vt:lpstr>
      <vt:lpstr>Intervention components  linked to ToC map</vt:lpstr>
      <vt:lpstr>ACP in the hospital </vt:lpstr>
      <vt:lpstr>Multi-component intervention</vt:lpstr>
      <vt:lpstr>What about the general public/informal caregivers?</vt:lpstr>
      <vt:lpstr>PowerPoint-presentatie</vt:lpstr>
      <vt:lpstr>So what other issues to improve death with dignity </vt:lpstr>
      <vt:lpstr>PowerPoint-presentatie</vt:lpstr>
      <vt:lpstr> Large variation in place of death [of cancer patients]      (N= 1,355,910)</vt:lpstr>
      <vt:lpstr>variation in use of chemotherapy in final months  %  with at least one chemotherapy episode</vt:lpstr>
      <vt:lpstr>PowerPoint-presentatie</vt:lpstr>
      <vt:lpstr>PowerPoint-presentatie</vt:lpstr>
      <vt:lpstr>Strong variation between regions in inappropriate EOLC for those with COPD</vt:lpstr>
      <vt:lpstr>PowerPoint-presentatie</vt:lpstr>
      <vt:lpstr>Strong variation between regions in inappropriate EOLC for those with COPD</vt:lpstr>
      <vt:lpstr>Strong variation between regions in appropriate EOLC for those with COPD</vt:lpstr>
      <vt:lpstr>Some conclusions regarding EOLC in BeNe(Lux)</vt:lpstr>
    </vt:vector>
  </TitlesOfParts>
  <Company>VUB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Joachim Cohen</dc:creator>
  <cp:lastModifiedBy>user</cp:lastModifiedBy>
  <cp:revision>149</cp:revision>
  <cp:lastPrinted>2017-10-10T12:02:13Z</cp:lastPrinted>
  <dcterms:created xsi:type="dcterms:W3CDTF">2015-04-08T13:31:58Z</dcterms:created>
  <dcterms:modified xsi:type="dcterms:W3CDTF">2017-10-18T15:27:57Z</dcterms:modified>
</cp:coreProperties>
</file>